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23"/>
  </p:handoutMasterIdLst>
  <p:sldIdLst>
    <p:sldId id="257" r:id="rId3"/>
    <p:sldId id="295" r:id="rId4"/>
    <p:sldId id="260" r:id="rId6"/>
    <p:sldId id="283" r:id="rId7"/>
    <p:sldId id="265" r:id="rId8"/>
    <p:sldId id="284" r:id="rId9"/>
    <p:sldId id="297" r:id="rId10"/>
    <p:sldId id="285" r:id="rId11"/>
    <p:sldId id="286" r:id="rId12"/>
    <p:sldId id="300" r:id="rId13"/>
    <p:sldId id="262" r:id="rId14"/>
    <p:sldId id="259" r:id="rId15"/>
    <p:sldId id="282" r:id="rId16"/>
    <p:sldId id="263" r:id="rId17"/>
    <p:sldId id="287" r:id="rId18"/>
    <p:sldId id="268" r:id="rId19"/>
    <p:sldId id="278" r:id="rId20"/>
    <p:sldId id="301" r:id="rId21"/>
    <p:sldId id="270" r:id="rId22"/>
  </p:sldIdLst>
  <p:sldSz cx="9144000" cy="5143500" type="screen16x9"/>
  <p:notesSz cx="6858000" cy="9144000"/>
  <p:embeddedFontLst>
    <p:embeddedFont>
      <p:font typeface="Impact" panose="020B0806030902050204" pitchFamily="34" charset="0"/>
      <p:regular r:id="rId27"/>
    </p:embeddedFont>
    <p:embeddedFont>
      <p:font typeface="汉仪雅酷黑简" panose="00020600040101010101" charset="-122"/>
      <p:regular r:id="rId28"/>
    </p:embeddedFont>
    <p:embeddedFont>
      <p:font typeface="微软雅黑" panose="020B0503020204020204" pitchFamily="34" charset="-122"/>
      <p:regular r:id="rId29"/>
    </p:embeddedFont>
    <p:embeddedFont>
      <p:font typeface="Calibri" panose="020F0502020204030204" pitchFamily="34" charset="0"/>
      <p:regular r:id="rId30"/>
      <p:bold r:id="rId31"/>
      <p:italic r:id="rId32"/>
      <p:boldItalic r:id="rId33"/>
    </p:embeddedFont>
    <p:embeddedFont>
      <p:font typeface="华文中宋" panose="02010600040101010101" pitchFamily="2" charset="-122"/>
      <p:regular r:id="rId34"/>
    </p:embeddedFont>
    <p:embeddedFont>
      <p:font typeface="WPS灵秀黑" charset="-122"/>
      <p:regular r:id="rId35"/>
    </p:embeddedFont>
    <p:embeddedFont>
      <p:font typeface="Calibri" panose="020F0502020204030204"/>
      <p:regular r:id="rId36"/>
      <p:bold r:id="rId37"/>
      <p:italic r:id="rId38"/>
      <p:boldItalic r:id="rId39"/>
    </p:embeddedFont>
    <p:embeddedFont>
      <p:font typeface="等线" panose="02010600030101010101" pitchFamily="2" charset="-122"/>
      <p:regular r:id="rId40"/>
    </p:embeddedFont>
    <p:embeddedFont>
      <p:font typeface="Bahnschrift SemiLight Condensed" panose="020B0502040204020203" pitchFamily="34" charset="0"/>
      <p:regular r:id="rId41"/>
    </p:embeddedFont>
    <p:embeddedFont>
      <p:font typeface="Arial Black" panose="020B0A04020102020204" pitchFamily="34" charset="0"/>
      <p:bold r:id="rId42"/>
    </p:embeddedFont>
    <p:embeddedFont>
      <p:font typeface="Calibri Light" panose="020F0302020204030204" charset="0"/>
      <p:regular r:id="rId43"/>
      <p:italic r:id="rId44"/>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2" userDrawn="1">
          <p15:clr>
            <a:srgbClr val="A4A3A4"/>
          </p15:clr>
        </p15:guide>
        <p15:guide id="2" pos="27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9C"/>
    <a:srgbClr val="AE0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44" autoAdjust="0"/>
  </p:normalViewPr>
  <p:slideViewPr>
    <p:cSldViewPr snapToGrid="0" showGuides="1">
      <p:cViewPr varScale="1">
        <p:scale>
          <a:sx n="108" d="100"/>
          <a:sy n="108" d="100"/>
        </p:scale>
        <p:origin x="-734" y="-72"/>
      </p:cViewPr>
      <p:guideLst>
        <p:guide orient="horz" pos="1602"/>
        <p:guide pos="2785"/>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4" Type="http://schemas.openxmlformats.org/officeDocument/2006/relationships/font" Target="fonts/font18.fntdata"/><Relationship Id="rId43" Type="http://schemas.openxmlformats.org/officeDocument/2006/relationships/font" Target="fonts/font17.fntdata"/><Relationship Id="rId42" Type="http://schemas.openxmlformats.org/officeDocument/2006/relationships/font" Target="fonts/font16.fntdata"/><Relationship Id="rId41" Type="http://schemas.openxmlformats.org/officeDocument/2006/relationships/font" Target="fonts/font15.fntdata"/><Relationship Id="rId40" Type="http://schemas.openxmlformats.org/officeDocument/2006/relationships/font" Target="fonts/font14.fntdata"/><Relationship Id="rId4" Type="http://schemas.openxmlformats.org/officeDocument/2006/relationships/slide" Target="slides/slide2.xml"/><Relationship Id="rId39" Type="http://schemas.openxmlformats.org/officeDocument/2006/relationships/font" Target="fonts/font13.fntdata"/><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94"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795"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E88AC-CA57-4DCB-A6C9-DB13BA6A719A}" type="datetimeFigureOut">
              <a:rPr lang="zh-CN" altLang="en-US" smtClean="0"/>
            </a:fld>
            <a:endParaRPr lang="zh-CN" altLang="en-US"/>
          </a:p>
        </p:txBody>
      </p:sp>
      <p:sp>
        <p:nvSpPr>
          <p:cNvPr id="1048796"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97"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98"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799"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6D590-AF61-4CDF-A470-9923399AC04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B4DF758-22CE-4A29-B556-527F3664D84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B4DF758-22CE-4A29-B556-527F3664D84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581"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1048582"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104858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584" name="Footer Placeholder 4"/>
          <p:cNvSpPr>
            <a:spLocks noGrp="1"/>
          </p:cNvSpPr>
          <p:nvPr>
            <p:ph type="ftr" sz="quarter" idx="11"/>
          </p:nvPr>
        </p:nvSpPr>
        <p:spPr/>
        <p:txBody>
          <a:bodyPr/>
          <a:lstStyle/>
          <a:p>
            <a:endParaRPr lang="zh-CN" altLang="en-US"/>
          </a:p>
        </p:txBody>
      </p:sp>
      <p:sp>
        <p:nvSpPr>
          <p:cNvPr id="104858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
        <p:nvSpPr>
          <p:cNvPr id="2" name="矩形 1"/>
          <p:cNvSpPr/>
          <p:nvPr userDrawn="1"/>
        </p:nvSpPr>
        <p:spPr>
          <a:xfrm>
            <a:off x="0" y="0"/>
            <a:ext cx="9144000" cy="5143500"/>
          </a:xfrm>
          <a:prstGeom prst="rect">
            <a:avLst/>
          </a:prstGeom>
          <a:solidFill>
            <a:schemeClr val="bg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78" name="Date Placeholder 1"/>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9" name="Footer Placeholder 2"/>
          <p:cNvSpPr>
            <a:spLocks noGrp="1"/>
          </p:cNvSpPr>
          <p:nvPr>
            <p:ph type="ftr" sz="quarter" idx="11"/>
          </p:nvPr>
        </p:nvSpPr>
        <p:spPr/>
        <p:txBody>
          <a:bodyPr/>
          <a:lstStyle/>
          <a:p>
            <a:endParaRPr lang="zh-CN" altLang="en-US"/>
          </a:p>
        </p:txBody>
      </p:sp>
      <p:sp>
        <p:nvSpPr>
          <p:cNvPr id="1048780" name="Slide Number Placeholder 3"/>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46"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1048747"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48"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749"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0" name="Footer Placeholder 5"/>
          <p:cNvSpPr>
            <a:spLocks noGrp="1"/>
          </p:cNvSpPr>
          <p:nvPr>
            <p:ph type="ftr" sz="quarter" idx="11"/>
          </p:nvPr>
        </p:nvSpPr>
        <p:spPr/>
        <p:txBody>
          <a:bodyPr/>
          <a:lstStyle/>
          <a:p>
            <a:endParaRPr lang="zh-CN" altLang="en-US"/>
          </a:p>
        </p:txBody>
      </p:sp>
      <p:sp>
        <p:nvSpPr>
          <p:cNvPr id="1048751"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7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104877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104877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775"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6" name="Footer Placeholder 5"/>
          <p:cNvSpPr>
            <a:spLocks noGrp="1"/>
          </p:cNvSpPr>
          <p:nvPr>
            <p:ph type="ftr" sz="quarter" idx="11"/>
          </p:nvPr>
        </p:nvSpPr>
        <p:spPr/>
        <p:txBody>
          <a:bodyPr/>
          <a:lstStyle/>
          <a:p>
            <a:endParaRPr lang="zh-CN" altLang="en-US"/>
          </a:p>
        </p:txBody>
      </p:sp>
      <p:sp>
        <p:nvSpPr>
          <p:cNvPr id="1048777"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41" name="Title 1"/>
          <p:cNvSpPr>
            <a:spLocks noGrp="1"/>
          </p:cNvSpPr>
          <p:nvPr>
            <p:ph type="title"/>
          </p:nvPr>
        </p:nvSpPr>
        <p:spPr/>
        <p:txBody>
          <a:bodyPr/>
          <a:lstStyle/>
          <a:p>
            <a:r>
              <a:rPr lang="zh-CN" altLang="en-US"/>
              <a:t>单击此处编辑母版标题样式</a:t>
            </a:r>
            <a:endParaRPr lang="en-US" dirty="0"/>
          </a:p>
        </p:txBody>
      </p:sp>
      <p:sp>
        <p:nvSpPr>
          <p:cNvPr id="1048742"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4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44" name="Footer Placeholder 4"/>
          <p:cNvSpPr>
            <a:spLocks noGrp="1"/>
          </p:cNvSpPr>
          <p:nvPr>
            <p:ph type="ftr" sz="quarter" idx="11"/>
          </p:nvPr>
        </p:nvSpPr>
        <p:spPr/>
        <p:txBody>
          <a:bodyPr/>
          <a:lstStyle/>
          <a:p>
            <a:endParaRPr lang="zh-CN" altLang="en-US"/>
          </a:p>
        </p:txBody>
      </p:sp>
      <p:sp>
        <p:nvSpPr>
          <p:cNvPr id="104874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8781"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1048782"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8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84" name="Footer Placeholder 4"/>
          <p:cNvSpPr>
            <a:spLocks noGrp="1"/>
          </p:cNvSpPr>
          <p:nvPr>
            <p:ph type="ftr" sz="quarter" idx="11"/>
          </p:nvPr>
        </p:nvSpPr>
        <p:spPr/>
        <p:txBody>
          <a:bodyPr/>
          <a:lstStyle/>
          <a:p>
            <a:endParaRPr lang="zh-CN" altLang="en-US"/>
          </a:p>
        </p:txBody>
      </p:sp>
      <p:sp>
        <p:nvSpPr>
          <p:cNvPr id="104878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1048756" name="Title 1"/>
          <p:cNvSpPr>
            <a:spLocks noGrp="1"/>
          </p:cNvSpPr>
          <p:nvPr>
            <p:ph type="title"/>
          </p:nvPr>
        </p:nvSpPr>
        <p:spPr/>
        <p:txBody>
          <a:bodyPr/>
          <a:lstStyle/>
          <a:p>
            <a:r>
              <a:rPr lang="zh-CN" altLang="en-US"/>
              <a:t>单击此处编辑母版标题样式</a:t>
            </a:r>
            <a:endParaRPr lang="en-US" dirty="0"/>
          </a:p>
        </p:txBody>
      </p:sp>
      <p:sp>
        <p:nvSpPr>
          <p:cNvPr id="1048757"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58"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9" name="Footer Placeholder 4"/>
          <p:cNvSpPr>
            <a:spLocks noGrp="1"/>
          </p:cNvSpPr>
          <p:nvPr>
            <p:ph type="ftr" sz="quarter" idx="11"/>
          </p:nvPr>
        </p:nvSpPr>
        <p:spPr/>
        <p:txBody>
          <a:bodyPr/>
          <a:lstStyle/>
          <a:p>
            <a:endParaRPr lang="zh-CN" altLang="en-US"/>
          </a:p>
        </p:txBody>
      </p:sp>
      <p:sp>
        <p:nvSpPr>
          <p:cNvPr id="1048760"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2097155" name="图片 9"/>
          <p:cNvPicPr>
            <a:picLocks noChangeAspect="1"/>
          </p:cNvPicPr>
          <p:nvPr userDrawn="1"/>
        </p:nvPicPr>
        <p:blipFill>
          <a:blip r:embed="rId2"/>
          <a:stretch>
            <a:fillRect/>
          </a:stretch>
        </p:blipFill>
        <p:spPr>
          <a:xfrm>
            <a:off x="0" y="2286"/>
            <a:ext cx="9144000" cy="5138928"/>
          </a:xfrm>
          <a:prstGeom prst="rect">
            <a:avLst/>
          </a:prstGeom>
        </p:spPr>
      </p:pic>
      <p:sp>
        <p:nvSpPr>
          <p:cNvPr id="1048600" name="矩形 10"/>
          <p:cNvSpPr/>
          <p:nvPr userDrawn="1"/>
        </p:nvSpPr>
        <p:spPr>
          <a:xfrm>
            <a:off x="0" y="0"/>
            <a:ext cx="9144000" cy="51435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1" name="Rectangle 8"/>
          <p:cNvSpPr>
            <a:spLocks noChangeArrowheads="1"/>
          </p:cNvSpPr>
          <p:nvPr userDrawn="1"/>
        </p:nvSpPr>
        <p:spPr bwMode="auto">
          <a:xfrm flipV="1">
            <a:off x="396413" y="475199"/>
            <a:ext cx="5689601" cy="45719"/>
          </a:xfrm>
          <a:prstGeom prst="rect">
            <a:avLst/>
          </a:prstGeom>
          <a:solidFill>
            <a:srgbClr val="C00000"/>
          </a:solidFill>
          <a:ln w="9525">
            <a:noFill/>
            <a:miter lim="800000"/>
          </a:ln>
          <a:effectLst/>
        </p:spPr>
        <p:txBody>
          <a:bodyPr wrap="none" anchor="ctr"/>
          <a:lstStyle/>
          <a:p>
            <a:pPr algn="ctr" eaLnBrk="1" fontAlgn="auto" hangingPunct="1">
              <a:spcBef>
                <a:spcPct val="20000"/>
              </a:spcBef>
              <a:spcAft>
                <a:spcPts val="0"/>
              </a:spcAft>
            </a:pPr>
            <a:endParaRPr lang="zh-CN" altLang="en-US">
              <a:solidFill>
                <a:schemeClr val="tx1">
                  <a:lumMod val="65000"/>
                  <a:lumOff val="35000"/>
                </a:schemeClr>
              </a:solidFill>
              <a:effectLst>
                <a:outerShdw blurRad="38100" dist="38100" dir="2700000" algn="tl">
                  <a:srgbClr val="000000">
                    <a:alpha val="43137"/>
                  </a:srgbClr>
                </a:outerShdw>
              </a:effectLst>
              <a:latin typeface="+mn-lt"/>
            </a:endParaRPr>
          </a:p>
        </p:txBody>
      </p:sp>
      <p:sp>
        <p:nvSpPr>
          <p:cNvPr id="1048602" name="矩形 8"/>
          <p:cNvSpPr/>
          <p:nvPr userDrawn="1"/>
        </p:nvSpPr>
        <p:spPr>
          <a:xfrm>
            <a:off x="0" y="0"/>
            <a:ext cx="396413" cy="950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6" name="图片 12"/>
          <p:cNvPicPr>
            <a:picLocks noChangeAspect="1"/>
          </p:cNvPicPr>
          <p:nvPr userDrawn="1"/>
        </p:nvPicPr>
        <p:blipFill>
          <a:blip r:embed="rId3" cstate="print"/>
          <a:stretch>
            <a:fillRect/>
          </a:stretch>
        </p:blipFill>
        <p:spPr>
          <a:xfrm>
            <a:off x="8170065" y="22858"/>
            <a:ext cx="973935" cy="95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solidFill>
        <a:effectLst/>
      </p:bgPr>
    </p:bg>
    <p:spTree>
      <p:nvGrpSpPr>
        <p:cNvPr id="1" name=""/>
        <p:cNvGrpSpPr/>
        <p:nvPr/>
      </p:nvGrpSpPr>
      <p:grpSpPr>
        <a:xfrm>
          <a:off x="0" y="0"/>
          <a:ext cx="0" cy="0"/>
          <a:chOff x="0" y="0"/>
          <a:chExt cx="0" cy="0"/>
        </a:xfrm>
      </p:grpSpPr>
      <p:pic>
        <p:nvPicPr>
          <p:cNvPr id="2097162" name="图片 9"/>
          <p:cNvPicPr>
            <a:picLocks noChangeAspect="1"/>
          </p:cNvPicPr>
          <p:nvPr userDrawn="1"/>
        </p:nvPicPr>
        <p:blipFill>
          <a:blip r:embed="rId2"/>
          <a:stretch>
            <a:fillRect/>
          </a:stretch>
        </p:blipFill>
        <p:spPr>
          <a:xfrm>
            <a:off x="0" y="2286"/>
            <a:ext cx="9144000" cy="5138928"/>
          </a:xfrm>
          <a:prstGeom prst="rect">
            <a:avLst/>
          </a:prstGeom>
        </p:spPr>
      </p:pic>
      <p:sp>
        <p:nvSpPr>
          <p:cNvPr id="1048650" name="矩形 3"/>
          <p:cNvSpPr/>
          <p:nvPr userDrawn="1"/>
        </p:nvSpPr>
        <p:spPr>
          <a:xfrm>
            <a:off x="0" y="0"/>
            <a:ext cx="9144000" cy="51435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1" name="等腰三角形 2"/>
          <p:cNvSpPr/>
          <p:nvPr userDrawn="1"/>
        </p:nvSpPr>
        <p:spPr>
          <a:xfrm rot="5400000">
            <a:off x="-246271" y="246271"/>
            <a:ext cx="1013460" cy="52091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52" name="Rectangle 8"/>
          <p:cNvSpPr>
            <a:spLocks noChangeArrowheads="1"/>
          </p:cNvSpPr>
          <p:nvPr userDrawn="1"/>
        </p:nvSpPr>
        <p:spPr bwMode="auto">
          <a:xfrm flipV="1">
            <a:off x="260459" y="493197"/>
            <a:ext cx="5689601" cy="45719"/>
          </a:xfrm>
          <a:prstGeom prst="rect">
            <a:avLst/>
          </a:prstGeom>
          <a:solidFill>
            <a:srgbClr val="C00000"/>
          </a:solidFill>
          <a:ln w="9525">
            <a:noFill/>
            <a:miter lim="800000"/>
          </a:ln>
          <a:effectLst/>
        </p:spPr>
        <p:txBody>
          <a:bodyPr wrap="none" anchor="ctr"/>
          <a:lstStyle/>
          <a:p>
            <a:pPr algn="ctr" eaLnBrk="1" fontAlgn="auto" hangingPunct="1">
              <a:spcBef>
                <a:spcPct val="20000"/>
              </a:spcBef>
              <a:spcAft>
                <a:spcPts val="0"/>
              </a:spcAft>
            </a:pPr>
            <a:endParaRPr lang="zh-CN" altLang="en-US">
              <a:solidFill>
                <a:schemeClr val="tx1">
                  <a:lumMod val="65000"/>
                  <a:lumOff val="35000"/>
                </a:schemeClr>
              </a:solidFill>
              <a:effectLst>
                <a:outerShdw blurRad="38100" dist="38100" dir="2700000" algn="tl">
                  <a:srgbClr val="000000">
                    <a:alpha val="43137"/>
                  </a:srgbClr>
                </a:outerShdw>
              </a:effectLst>
              <a:latin typeface="+mn-lt"/>
            </a:endParaRPr>
          </a:p>
        </p:txBody>
      </p:sp>
      <p:pic>
        <p:nvPicPr>
          <p:cNvPr id="2097163" name="图片 5"/>
          <p:cNvPicPr>
            <a:picLocks noChangeAspect="1"/>
          </p:cNvPicPr>
          <p:nvPr userDrawn="1"/>
        </p:nvPicPr>
        <p:blipFill>
          <a:blip r:embed="rId3" cstate="print"/>
          <a:stretch>
            <a:fillRect/>
          </a:stretch>
        </p:blipFill>
        <p:spPr>
          <a:xfrm>
            <a:off x="8058773" y="0"/>
            <a:ext cx="1085227" cy="10893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
        <p:nvSpPr>
          <p:cNvPr id="1048616" name="矩形 4"/>
          <p:cNvSpPr/>
          <p:nvPr userDrawn="1"/>
        </p:nvSpPr>
        <p:spPr>
          <a:xfrm>
            <a:off x="0" y="0"/>
            <a:ext cx="9144000" cy="51435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7" name="图片 5"/>
          <p:cNvPicPr>
            <a:picLocks noChangeAspect="1"/>
          </p:cNvPicPr>
          <p:nvPr userDrawn="1"/>
        </p:nvPicPr>
        <p:blipFill>
          <a:blip r:embed="rId2"/>
          <a:stretch>
            <a:fillRect/>
          </a:stretch>
        </p:blipFill>
        <p:spPr>
          <a:xfrm>
            <a:off x="0" y="2286"/>
            <a:ext cx="9144000" cy="5138928"/>
          </a:xfrm>
          <a:prstGeom prst="rect">
            <a:avLst/>
          </a:prstGeom>
        </p:spPr>
      </p:pic>
      <p:sp>
        <p:nvSpPr>
          <p:cNvPr id="1048617" name="矩形 1"/>
          <p:cNvSpPr/>
          <p:nvPr userDrawn="1"/>
        </p:nvSpPr>
        <p:spPr>
          <a:xfrm>
            <a:off x="0" y="0"/>
            <a:ext cx="9144000" cy="51435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61"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1048762"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104876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64" name="Footer Placeholder 4"/>
          <p:cNvSpPr>
            <a:spLocks noGrp="1"/>
          </p:cNvSpPr>
          <p:nvPr>
            <p:ph type="ftr" sz="quarter" idx="11"/>
          </p:nvPr>
        </p:nvSpPr>
        <p:spPr/>
        <p:txBody>
          <a:bodyPr/>
          <a:lstStyle/>
          <a:p>
            <a:endParaRPr lang="zh-CN" altLang="en-US"/>
          </a:p>
        </p:txBody>
      </p:sp>
      <p:sp>
        <p:nvSpPr>
          <p:cNvPr id="104876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48736" name="标题 1"/>
          <p:cNvSpPr>
            <a:spLocks noGrp="1"/>
          </p:cNvSpPr>
          <p:nvPr>
            <p:ph type="title"/>
          </p:nvPr>
        </p:nvSpPr>
        <p:spPr/>
        <p:txBody>
          <a:bodyPr/>
          <a:lstStyle/>
          <a:p>
            <a:r>
              <a:rPr lang="zh-CN" altLang="en-US"/>
              <a:t>单击此处编辑母版标题样式</a:t>
            </a:r>
            <a:endParaRPr lang="zh-CN" altLang="en-US"/>
          </a:p>
        </p:txBody>
      </p:sp>
      <p:sp>
        <p:nvSpPr>
          <p:cNvPr id="1048737" name="日期占位符 2"/>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38" name="页脚占位符 3"/>
          <p:cNvSpPr>
            <a:spLocks noGrp="1"/>
          </p:cNvSpPr>
          <p:nvPr>
            <p:ph type="ftr" sz="quarter" idx="11"/>
          </p:nvPr>
        </p:nvSpPr>
        <p:spPr/>
        <p:txBody>
          <a:bodyPr/>
          <a:lstStyle/>
          <a:p>
            <a:endParaRPr lang="zh-CN" altLang="en-US"/>
          </a:p>
        </p:txBody>
      </p:sp>
      <p:sp>
        <p:nvSpPr>
          <p:cNvPr id="1048739" name="灯片编号占位符 4"/>
          <p:cNvSpPr>
            <a:spLocks noGrp="1"/>
          </p:cNvSpPr>
          <p:nvPr>
            <p:ph type="sldNum" sz="quarter" idx="12"/>
          </p:nvPr>
        </p:nvSpPr>
        <p:spPr/>
        <p:txBody>
          <a:bodyPr/>
          <a:lstStyle/>
          <a:p>
            <a:fld id="{22DB4A00-68A7-4DC7-9AB4-DF25095812E6}" type="slidenum">
              <a:rPr lang="zh-CN" altLang="en-US" smtClean="0"/>
            </a:fld>
            <a:endParaRPr lang="zh-CN" altLang="en-US"/>
          </a:p>
        </p:txBody>
      </p:sp>
      <p:sp>
        <p:nvSpPr>
          <p:cNvPr id="1048740" name="矩形 6"/>
          <p:cNvSpPr/>
          <p:nvPr userDrawn="1"/>
        </p:nvSpPr>
        <p:spPr>
          <a:xfrm>
            <a:off x="298828" y="3860282"/>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66" name="Title 1"/>
          <p:cNvSpPr>
            <a:spLocks noGrp="1"/>
          </p:cNvSpPr>
          <p:nvPr>
            <p:ph type="title"/>
          </p:nvPr>
        </p:nvSpPr>
        <p:spPr/>
        <p:txBody>
          <a:bodyPr/>
          <a:lstStyle/>
          <a:p>
            <a:r>
              <a:rPr lang="zh-CN" altLang="en-US"/>
              <a:t>单击此处编辑母版标题样式</a:t>
            </a:r>
            <a:endParaRPr lang="en-US" dirty="0"/>
          </a:p>
        </p:txBody>
      </p:sp>
      <p:sp>
        <p:nvSpPr>
          <p:cNvPr id="1048767"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68"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69"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0" name="Footer Placeholder 5"/>
          <p:cNvSpPr>
            <a:spLocks noGrp="1"/>
          </p:cNvSpPr>
          <p:nvPr>
            <p:ph type="ftr" sz="quarter" idx="11"/>
          </p:nvPr>
        </p:nvSpPr>
        <p:spPr/>
        <p:txBody>
          <a:bodyPr/>
          <a:lstStyle/>
          <a:p>
            <a:endParaRPr lang="zh-CN" altLang="en-US"/>
          </a:p>
        </p:txBody>
      </p:sp>
      <p:sp>
        <p:nvSpPr>
          <p:cNvPr id="1048771"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86"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1048787"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788"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89"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790"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91" name="Date Placeholder 6"/>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92" name="Footer Placeholder 7"/>
          <p:cNvSpPr>
            <a:spLocks noGrp="1"/>
          </p:cNvSpPr>
          <p:nvPr>
            <p:ph type="ftr" sz="quarter" idx="11"/>
          </p:nvPr>
        </p:nvSpPr>
        <p:spPr/>
        <p:txBody>
          <a:bodyPr/>
          <a:lstStyle/>
          <a:p>
            <a:endParaRPr lang="zh-CN" altLang="en-US"/>
          </a:p>
        </p:txBody>
      </p:sp>
      <p:sp>
        <p:nvSpPr>
          <p:cNvPr id="1048793" name="Slide Number Placeholder 8"/>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52" name="Title 1"/>
          <p:cNvSpPr>
            <a:spLocks noGrp="1"/>
          </p:cNvSpPr>
          <p:nvPr>
            <p:ph type="title"/>
          </p:nvPr>
        </p:nvSpPr>
        <p:spPr/>
        <p:txBody>
          <a:bodyPr/>
          <a:lstStyle/>
          <a:p>
            <a:r>
              <a:rPr lang="zh-CN" altLang="en-US"/>
              <a:t>单击此处编辑母版标题样式</a:t>
            </a:r>
            <a:endParaRPr lang="en-US" dirty="0"/>
          </a:p>
        </p:txBody>
      </p:sp>
      <p:sp>
        <p:nvSpPr>
          <p:cNvPr id="1048753" name="Date Placeholder 2"/>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4" name="Footer Placeholder 3"/>
          <p:cNvSpPr>
            <a:spLocks noGrp="1"/>
          </p:cNvSpPr>
          <p:nvPr>
            <p:ph type="ftr" sz="quarter" idx="11"/>
          </p:nvPr>
        </p:nvSpPr>
        <p:spPr/>
        <p:txBody>
          <a:bodyPr/>
          <a:lstStyle/>
          <a:p>
            <a:endParaRPr lang="zh-CN" altLang="en-US"/>
          </a:p>
        </p:txBody>
      </p:sp>
      <p:sp>
        <p:nvSpPr>
          <p:cNvPr id="1048755" name="Slide Number Placeholder 4"/>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blip>
          <a:srcRect/>
          <a:stretch>
            <a:fillRect/>
          </a:stretch>
        </a:blip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578"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957DB29-176C-403F-9AD2-5886E67A547D}" type="datetimeFigureOut">
              <a:rPr lang="zh-CN" altLang="en-US" smtClean="0"/>
            </a:fld>
            <a:endParaRPr lang="zh-CN" altLang="en-US"/>
          </a:p>
        </p:txBody>
      </p:sp>
      <p:sp>
        <p:nvSpPr>
          <p:cNvPr id="1048579"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DB4A00-68A7-4DC7-9AB4-DF25095812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4000" advTm="3000"/>
    </mc:Choice>
    <mc:Fallback>
      <p:transition spd="slow" advTm="300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4" Type="http://schemas.openxmlformats.org/officeDocument/2006/relationships/notesSlide" Target="../notesSlides/notesSlide2.xml"/><Relationship Id="rId23" Type="http://schemas.openxmlformats.org/officeDocument/2006/relationships/slideLayout" Target="../slideLayouts/slideLayout4.xml"/><Relationship Id="rId22" Type="http://schemas.openxmlformats.org/officeDocument/2006/relationships/image" Target="../media/image10.png"/><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9.png"/><Relationship Id="rId10" Type="http://schemas.openxmlformats.org/officeDocument/2006/relationships/tags" Target="../tags/tag10.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8900" y="492005"/>
            <a:ext cx="9144000" cy="273427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6" name="Freeform 6"/>
          <p:cNvSpPr/>
          <p:nvPr/>
        </p:nvSpPr>
        <p:spPr bwMode="auto">
          <a:xfrm>
            <a:off x="189091" y="219536"/>
            <a:ext cx="784182" cy="781007"/>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87" name="Freeform 9"/>
          <p:cNvSpPr/>
          <p:nvPr/>
        </p:nvSpPr>
        <p:spPr bwMode="auto">
          <a:xfrm>
            <a:off x="754210" y="2139345"/>
            <a:ext cx="1477882" cy="1477882"/>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89" name="Freeform 11"/>
          <p:cNvSpPr/>
          <p:nvPr/>
        </p:nvSpPr>
        <p:spPr bwMode="auto">
          <a:xfrm>
            <a:off x="189091" y="3947215"/>
            <a:ext cx="793707" cy="798469"/>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90" name="Freeform 13"/>
          <p:cNvSpPr/>
          <p:nvPr/>
        </p:nvSpPr>
        <p:spPr bwMode="auto">
          <a:xfrm>
            <a:off x="1465656" y="2359259"/>
            <a:ext cx="612742" cy="617504"/>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91" name="Freeform 14"/>
          <p:cNvSpPr/>
          <p:nvPr/>
        </p:nvSpPr>
        <p:spPr bwMode="auto">
          <a:xfrm>
            <a:off x="636444" y="3072111"/>
            <a:ext cx="1306441" cy="1306441"/>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1"/>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4265" dirty="0">
              <a:solidFill>
                <a:srgbClr val="AE002B"/>
              </a:solidFill>
              <a:latin typeface="Impact" panose="020B0806030902050204" pitchFamily="34" charset="0"/>
            </a:endParaRPr>
          </a:p>
        </p:txBody>
      </p:sp>
      <p:sp>
        <p:nvSpPr>
          <p:cNvPr id="1048592" name="Freeform 15"/>
          <p:cNvSpPr/>
          <p:nvPr/>
        </p:nvSpPr>
        <p:spPr bwMode="auto">
          <a:xfrm>
            <a:off x="1595540" y="1086003"/>
            <a:ext cx="1385570" cy="1029970"/>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594" name="文本框 6"/>
          <p:cNvSpPr txBox="1"/>
          <p:nvPr/>
        </p:nvSpPr>
        <p:spPr>
          <a:xfrm>
            <a:off x="1595822" y="979484"/>
            <a:ext cx="1459230" cy="829945"/>
          </a:xfrm>
          <a:prstGeom prst="rect">
            <a:avLst/>
          </a:prstGeom>
          <a:noFill/>
          <a:effectLst/>
        </p:spPr>
        <p:txBody>
          <a:bodyPr wrap="square" rtlCol="0">
            <a:spAutoFit/>
          </a:bodyPr>
          <a:lstStyle/>
          <a:p>
            <a:pPr algn="ctr"/>
            <a:r>
              <a:rPr lang="en-US" altLang="zh-CN" sz="4800" dirty="0">
                <a:solidFill>
                  <a:srgbClr val="AE002B"/>
                </a:solidFill>
                <a:latin typeface="Impact" panose="020B0806030902050204" pitchFamily="34" charset="0"/>
              </a:rPr>
              <a:t>2024</a:t>
            </a:r>
            <a:endParaRPr lang="zh-CN" altLang="en-US" sz="4800" dirty="0">
              <a:solidFill>
                <a:srgbClr val="AE002B"/>
              </a:solidFill>
              <a:latin typeface="Impact" panose="020B0806030902050204" pitchFamily="34" charset="0"/>
            </a:endParaRPr>
          </a:p>
        </p:txBody>
      </p:sp>
      <p:sp>
        <p:nvSpPr>
          <p:cNvPr id="1048596" name="文本框 22"/>
          <p:cNvSpPr txBox="1"/>
          <p:nvPr/>
        </p:nvSpPr>
        <p:spPr>
          <a:xfrm>
            <a:off x="2185670" y="1933575"/>
            <a:ext cx="6762750" cy="1198880"/>
          </a:xfrm>
          <a:prstGeom prst="rect">
            <a:avLst/>
          </a:prstGeom>
          <a:noFill/>
          <a:effectLst>
            <a:glow>
              <a:schemeClr val="accent1">
                <a:alpha val="40000"/>
              </a:schemeClr>
            </a:glow>
          </a:effectLst>
        </p:spPr>
        <p:txBody>
          <a:bodyPr wrap="square" rtlCol="0">
            <a:spAutoFit/>
          </a:bodyPr>
          <a:lstStyle/>
          <a:p>
            <a:pPr algn="dist"/>
            <a:r>
              <a:rPr lang="zh-CN" altLang="en-US" sz="3600" dirty="0">
                <a:solidFill>
                  <a:srgbClr val="C00000"/>
                </a:solidFill>
                <a:effectLst>
                  <a:outerShdw blurRad="38100" dist="38100" dir="2700000" algn="tl">
                    <a:srgbClr val="000000">
                      <a:alpha val="43137"/>
                    </a:srgbClr>
                  </a:outerShdw>
                </a:effectLst>
                <a:latin typeface="汉仪雅酷黑简" panose="00020600040101010101" charset="-122"/>
                <a:ea typeface="汉仪雅酷黑简" panose="00020600040101010101" charset="-122"/>
              </a:rPr>
              <a:t>全球化经济背景中的中国经济与大学生就业策略研究</a:t>
            </a:r>
            <a:endParaRPr lang="zh-CN" altLang="en-US" sz="3600" dirty="0">
              <a:solidFill>
                <a:srgbClr val="C00000"/>
              </a:solidFill>
              <a:effectLst>
                <a:outerShdw blurRad="38100" dist="38100" dir="2700000" algn="tl">
                  <a:srgbClr val="000000">
                    <a:alpha val="43137"/>
                  </a:srgbClr>
                </a:outerShdw>
              </a:effectLst>
              <a:latin typeface="汉仪雅酷黑简" panose="00020600040101010101" charset="-122"/>
              <a:ea typeface="汉仪雅酷黑简" panose="00020600040101010101" charset="-122"/>
            </a:endParaRPr>
          </a:p>
        </p:txBody>
      </p:sp>
      <p:sp>
        <p:nvSpPr>
          <p:cNvPr id="1048597" name="矩形 259"/>
          <p:cNvSpPr>
            <a:spLocks noChangeArrowheads="1"/>
          </p:cNvSpPr>
          <p:nvPr/>
        </p:nvSpPr>
        <p:spPr bwMode="auto">
          <a:xfrm>
            <a:off x="1363345" y="3169285"/>
            <a:ext cx="7631430" cy="50673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auto">
              <a:lnSpc>
                <a:spcPct val="150000"/>
              </a:lnSpc>
              <a:spcBef>
                <a:spcPts val="0"/>
              </a:spcBef>
              <a:buNone/>
            </a:pPr>
            <a:endPar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p:txBody>
      </p:sp>
      <p:sp>
        <p:nvSpPr>
          <p:cNvPr id="1048588" name="Freeform 10"/>
          <p:cNvSpPr/>
          <p:nvPr/>
        </p:nvSpPr>
        <p:spPr bwMode="auto">
          <a:xfrm>
            <a:off x="453064" y="1933309"/>
            <a:ext cx="602292" cy="667919"/>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350" y="853767"/>
            <a:ext cx="1181388" cy="1086475"/>
          </a:xfrm>
          <a:prstGeom prst="roundRect">
            <a:avLst/>
          </a:prstGeom>
        </p:spPr>
      </p:pic>
      <p:pic>
        <p:nvPicPr>
          <p:cNvPr id="33" name="图片 14"/>
          <p:cNvPicPr>
            <a:picLocks noChangeAspect="1"/>
          </p:cNvPicPr>
          <p:nvPr/>
        </p:nvPicPr>
        <p:blipFill>
          <a:blip r:embed="rId3" cstate="print"/>
          <a:stretch>
            <a:fillRect/>
          </a:stretch>
        </p:blipFill>
        <p:spPr>
          <a:xfrm>
            <a:off x="8100196" y="0"/>
            <a:ext cx="1009594" cy="1013432"/>
          </a:xfrm>
          <a:prstGeom prst="rect">
            <a:avLst/>
          </a:prstGeom>
        </p:spPr>
      </p:pic>
      <p:pic>
        <p:nvPicPr>
          <p:cNvPr id="23" name="图片 2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backgroundRemoval t="2653" b="100000" l="0" r="99115"/>
                    </a14:imgEffect>
                  </a14:imgLayer>
                </a14:imgProps>
              </a:ext>
              <a:ext uri="{28A0092B-C50C-407E-A947-70E740481C1C}">
                <a14:useLocalDpi xmlns:a14="http://schemas.microsoft.com/office/drawing/2010/main" val="0"/>
              </a:ext>
            </a:extLst>
          </a:blip>
          <a:stretch>
            <a:fillRect/>
          </a:stretch>
        </p:blipFill>
        <p:spPr>
          <a:xfrm>
            <a:off x="1587567" y="0"/>
            <a:ext cx="777648" cy="1297227"/>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48596"/>
                                        </p:tgtEl>
                                        <p:attrNameLst>
                                          <p:attrName>style.visibility</p:attrName>
                                        </p:attrNameLst>
                                      </p:cBhvr>
                                      <p:to>
                                        <p:strVal val="visible"/>
                                      </p:to>
                                    </p:set>
                                    <p:animEffect transition="in" filter="randombar(horizontal)">
                                      <p:cBhvr>
                                        <p:cTn id="7" dur="500"/>
                                        <p:tgtEl>
                                          <p:spTgt spid="104859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48597"/>
                                        </p:tgtEl>
                                        <p:attrNameLst>
                                          <p:attrName>style.visibility</p:attrName>
                                        </p:attrNameLst>
                                      </p:cBhvr>
                                      <p:to>
                                        <p:strVal val="visible"/>
                                      </p:to>
                                    </p:set>
                                    <p:animEffect transition="in" filter="fade">
                                      <p:cBhvr>
                                        <p:cTn id="11" dur="1000"/>
                                        <p:tgtEl>
                                          <p:spTgt spid="1048597"/>
                                        </p:tgtEl>
                                      </p:cBhvr>
                                    </p:animEffect>
                                    <p:anim calcmode="lin" valueType="num">
                                      <p:cBhvr>
                                        <p:cTn id="12" dur="1000" fill="hold"/>
                                        <p:tgtEl>
                                          <p:spTgt spid="1048597"/>
                                        </p:tgtEl>
                                        <p:attrNameLst>
                                          <p:attrName>ppt_x</p:attrName>
                                        </p:attrNameLst>
                                      </p:cBhvr>
                                      <p:tavLst>
                                        <p:tav tm="0">
                                          <p:val>
                                            <p:strVal val="#ppt_x"/>
                                          </p:val>
                                        </p:tav>
                                        <p:tav tm="100000">
                                          <p:val>
                                            <p:strVal val="#ppt_x"/>
                                          </p:val>
                                        </p:tav>
                                      </p:tavLst>
                                    </p:anim>
                                    <p:anim calcmode="lin" valueType="num">
                                      <p:cBhvr>
                                        <p:cTn id="13" dur="1000" fill="hold"/>
                                        <p:tgtEl>
                                          <p:spTgt spid="104859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6" grpId="0" bldLvl="0" animBg="1"/>
      <p:bldP spid="104859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47637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4" name="文本框 3"/>
          <p:cNvSpPr txBox="1"/>
          <p:nvPr/>
        </p:nvSpPr>
        <p:spPr>
          <a:xfrm>
            <a:off x="285750" y="838200"/>
            <a:ext cx="4203700" cy="299085"/>
          </a:xfrm>
          <a:prstGeom prst="rect">
            <a:avLst/>
          </a:prstGeom>
          <a:noFill/>
        </p:spPr>
        <p:txBody>
          <a:bodyPr wrap="square" rtlCol="0">
            <a:spAutoFit/>
          </a:bodyPr>
          <a:p>
            <a:r>
              <a:rPr lang="zh-CN" altLang="en-US">
                <a:latin typeface="WPS灵秀黑" charset="-122"/>
                <a:ea typeface="WPS灵秀黑" charset="-122"/>
                <a:cs typeface="WPS灵秀黑" charset="-122"/>
              </a:rPr>
              <a:t>我们小组针对本次采访录音进行了分析并</a:t>
            </a:r>
            <a:r>
              <a:rPr lang="zh-CN" altLang="en-US">
                <a:latin typeface="WPS灵秀黑" charset="-122"/>
                <a:ea typeface="WPS灵秀黑" charset="-122"/>
                <a:cs typeface="WPS灵秀黑" charset="-122"/>
              </a:rPr>
              <a:t>总结</a:t>
            </a:r>
            <a:endParaRPr lang="zh-CN" altLang="en-US">
              <a:latin typeface="WPS灵秀黑" charset="-122"/>
              <a:ea typeface="WPS灵秀黑" charset="-122"/>
              <a:cs typeface="WPS灵秀黑" charset="-122"/>
            </a:endParaRPr>
          </a:p>
        </p:txBody>
      </p:sp>
      <p:sp>
        <p:nvSpPr>
          <p:cNvPr id="6" name="文本框 5"/>
          <p:cNvSpPr txBox="1"/>
          <p:nvPr/>
        </p:nvSpPr>
        <p:spPr>
          <a:xfrm>
            <a:off x="600075" y="1215390"/>
            <a:ext cx="7197090" cy="3406140"/>
          </a:xfrm>
          <a:prstGeom prst="rect">
            <a:avLst/>
          </a:prstGeom>
          <a:noFill/>
        </p:spPr>
        <p:txBody>
          <a:bodyPr wrap="square" rtlCol="0">
            <a:spAutoFit/>
          </a:bodyPr>
          <a:p>
            <a:pPr>
              <a:lnSpc>
                <a:spcPct val="140000"/>
              </a:lnSpc>
            </a:pPr>
            <a:r>
              <a:rPr lang="zh-CN" altLang="en-US" sz="1400">
                <a:latin typeface="WPS灵秀黑" charset="-122"/>
                <a:ea typeface="WPS灵秀黑" charset="-122"/>
                <a:cs typeface="WPS灵秀黑" charset="-122"/>
              </a:rPr>
              <a:t>对于创业的态度：</a:t>
            </a:r>
            <a:endParaRPr lang="zh-CN" altLang="en-US" sz="1400">
              <a:latin typeface="WPS灵秀黑" charset="-122"/>
              <a:ea typeface="WPS灵秀黑" charset="-122"/>
              <a:cs typeface="WPS灵秀黑" charset="-122"/>
            </a:endParaRPr>
          </a:p>
          <a:p>
            <a:pPr indent="349250" fontAlgn="auto">
              <a:lnSpc>
                <a:spcPct val="140000"/>
              </a:lnSpc>
            </a:pPr>
            <a:r>
              <a:rPr lang="zh-CN" altLang="en-US" sz="1400">
                <a:latin typeface="WPS灵秀黑" charset="-122"/>
                <a:ea typeface="WPS灵秀黑" charset="-122"/>
                <a:cs typeface="WPS灵秀黑" charset="-122"/>
              </a:rPr>
              <a:t>大四学生的观点：他对创业仅仅持兴趣态度，他认为资金、经验和资源是阻碍创业的主要因素，如果家里没有经商经验或者资金支持不足够，则有很大可能创业失败，最坏的情况可能导致失业。所以他更倾向于积累足够经验后再尝试创业。</a:t>
            </a:r>
            <a:endParaRPr lang="zh-CN" altLang="en-US" sz="1400">
              <a:latin typeface="WPS灵秀黑" charset="-122"/>
              <a:ea typeface="WPS灵秀黑" charset="-122"/>
              <a:cs typeface="WPS灵秀黑" charset="-122"/>
            </a:endParaRPr>
          </a:p>
          <a:p>
            <a:pPr indent="349250" fontAlgn="auto">
              <a:lnSpc>
                <a:spcPct val="140000"/>
              </a:lnSpc>
            </a:pPr>
            <a:r>
              <a:rPr lang="zh-CN" altLang="en-US" sz="1400">
                <a:latin typeface="WPS灵秀黑" charset="-122"/>
                <a:ea typeface="WPS灵秀黑" charset="-122"/>
                <a:cs typeface="WPS灵秀黑" charset="-122"/>
              </a:rPr>
              <a:t>大二学生的观点：他认为创业对于大二学生来说门槛较高，目前更专注于提升职业技能和积累工作经验。虽然认可创业的可能性，但他更关注自身能力的提升，以期在未来找到适合自己的稳定工作。</a:t>
            </a:r>
            <a:endParaRPr lang="zh-CN" altLang="en-US" sz="1400">
              <a:latin typeface="WPS灵秀黑" charset="-122"/>
              <a:ea typeface="WPS灵秀黑" charset="-122"/>
              <a:cs typeface="WPS灵秀黑" charset="-122"/>
            </a:endParaRPr>
          </a:p>
          <a:p>
            <a:pPr indent="349250" fontAlgn="auto">
              <a:lnSpc>
                <a:spcPct val="140000"/>
              </a:lnSpc>
            </a:pPr>
            <a:r>
              <a:rPr lang="zh-CN" altLang="en-US" sz="1400">
                <a:latin typeface="WPS灵秀黑" charset="-122"/>
                <a:ea typeface="WPS灵秀黑" charset="-122"/>
                <a:cs typeface="WPS灵秀黑" charset="-122"/>
              </a:rPr>
              <a:t>两位学生的回答展现了当代大学生对创业的理性态度，他们意识到创业的不确定性和高风险性，相对于创业他们更倾向于选择一份稳定的工作，而且在当前大环境下创业风险高，投入资金多，相对于一份稳定的工作不占优势，展现了当代大学生对于社会情势的认知。</a:t>
            </a:r>
            <a:endParaRPr lang="zh-CN" altLang="en-US" sz="1400">
              <a:latin typeface="WPS灵秀黑" charset="-122"/>
              <a:ea typeface="WPS灵秀黑" charset="-122"/>
              <a:cs typeface="WPS灵秀黑" charset="-122"/>
            </a:endParaRP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564233" y="2073193"/>
            <a:ext cx="1102542"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02</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122275"/>
            <a:ext cx="5289380" cy="1278255"/>
            <a:chOff x="3749212" y="2031810"/>
            <a:chExt cx="4918965" cy="1278255"/>
          </a:xfrm>
        </p:grpSpPr>
        <p:sp>
          <p:nvSpPr>
            <p:cNvPr id="1048647" name="矩形 3"/>
            <p:cNvSpPr/>
            <p:nvPr/>
          </p:nvSpPr>
          <p:spPr>
            <a:xfrm>
              <a:off x="3749212" y="2031810"/>
              <a:ext cx="4157929" cy="953135"/>
            </a:xfrm>
            <a:prstGeom prst="rect">
              <a:avLst/>
            </a:prstGeom>
          </p:spPr>
          <p:txBody>
            <a:bodyPr wrap="square">
              <a:spAutoFit/>
            </a:bodyPr>
            <a:lstStyle/>
            <a:p>
              <a:pPr algn="dist"/>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三中全会中国经济政策研究</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48" name="文本框 4"/>
            <p:cNvSpPr txBox="1"/>
            <p:nvPr/>
          </p:nvSpPr>
          <p:spPr>
            <a:xfrm>
              <a:off x="3749212" y="2664905"/>
              <a:ext cx="3756368" cy="645160"/>
            </a:xfrm>
            <a:prstGeom prst="rect">
              <a:avLst/>
            </a:prstGeom>
            <a:noFill/>
          </p:spPr>
          <p:txBody>
            <a:bodyPr wrap="square" rtlCol="0">
              <a:spAutoFit/>
            </a:bodyPr>
            <a:lstStyle/>
            <a:p>
              <a:pPr algn="dist">
                <a:lnSpc>
                  <a:spcPct val="150000"/>
                </a:lnSpc>
              </a:pPr>
              <a:r>
                <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rPr>
                <a:t>Research on China's Economic Policies at the 20th Central Committee's Third Plenary Session</a:t>
              </a:r>
              <a:endPar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cxnSp>
          <p:nvCxnSpPr>
            <p:cNvPr id="3145730" name="直接连接符 2"/>
            <p:cNvCxnSpPr/>
            <p:nvPr/>
          </p:nvCxnSpPr>
          <p:spPr>
            <a:xfrm>
              <a:off x="3847663" y="2664701"/>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45"/>
                                        </p:tgtEl>
                                        <p:attrNameLst>
                                          <p:attrName>style.visibility</p:attrName>
                                        </p:attrNameLst>
                                      </p:cBhvr>
                                      <p:to>
                                        <p:strVal val="visible"/>
                                      </p:to>
                                    </p:set>
                                    <p:anim calcmode="lin" valueType="num">
                                      <p:cBhvr>
                                        <p:cTn id="7" dur="500" fill="hold"/>
                                        <p:tgtEl>
                                          <p:spTgt spid="1048645"/>
                                        </p:tgtEl>
                                        <p:attrNameLst>
                                          <p:attrName>ppt_w</p:attrName>
                                        </p:attrNameLst>
                                      </p:cBhvr>
                                      <p:tavLst>
                                        <p:tav tm="0">
                                          <p:val>
                                            <p:fltVal val="0"/>
                                          </p:val>
                                        </p:tav>
                                        <p:tav tm="100000">
                                          <p:val>
                                            <p:strVal val="#ppt_w"/>
                                          </p:val>
                                        </p:tav>
                                      </p:tavLst>
                                    </p:anim>
                                    <p:anim calcmode="lin" valueType="num">
                                      <p:cBhvr>
                                        <p:cTn id="8" dur="500" fill="hold"/>
                                        <p:tgtEl>
                                          <p:spTgt spid="1048645"/>
                                        </p:tgtEl>
                                        <p:attrNameLst>
                                          <p:attrName>ppt_h</p:attrName>
                                        </p:attrNameLst>
                                      </p:cBhvr>
                                      <p:tavLst>
                                        <p:tav tm="0">
                                          <p:val>
                                            <p:fltVal val="0"/>
                                          </p:val>
                                        </p:tav>
                                        <p:tav tm="100000">
                                          <p:val>
                                            <p:strVal val="#ppt_h"/>
                                          </p:val>
                                        </p:tav>
                                      </p:tavLst>
                                    </p:anim>
                                    <p:animEffect transition="in" filter="fade">
                                      <p:cBhvr>
                                        <p:cTn id="9" dur="500"/>
                                        <p:tgtEl>
                                          <p:spTgt spid="104864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48646"/>
                                        </p:tgtEl>
                                        <p:attrNameLst>
                                          <p:attrName>style.visibility</p:attrName>
                                        </p:attrNameLst>
                                      </p:cBhvr>
                                      <p:to>
                                        <p:strVal val="visible"/>
                                      </p:to>
                                    </p:set>
                                    <p:anim calcmode="lin" valueType="num">
                                      <p:cBhvr>
                                        <p:cTn id="13" dur="1000" fill="hold"/>
                                        <p:tgtEl>
                                          <p:spTgt spid="1048646"/>
                                        </p:tgtEl>
                                        <p:attrNameLst>
                                          <p:attrName>ppt_w</p:attrName>
                                        </p:attrNameLst>
                                      </p:cBhvr>
                                      <p:tavLst>
                                        <p:tav tm="0">
                                          <p:val>
                                            <p:fltVal val="0"/>
                                          </p:val>
                                        </p:tav>
                                        <p:tav tm="100000">
                                          <p:val>
                                            <p:strVal val="#ppt_w"/>
                                          </p:val>
                                        </p:tav>
                                      </p:tavLst>
                                    </p:anim>
                                    <p:anim calcmode="lin" valueType="num">
                                      <p:cBhvr>
                                        <p:cTn id="14" dur="1000" fill="hold"/>
                                        <p:tgtEl>
                                          <p:spTgt spid="1048646"/>
                                        </p:tgtEl>
                                        <p:attrNameLst>
                                          <p:attrName>ppt_h</p:attrName>
                                        </p:attrNameLst>
                                      </p:cBhvr>
                                      <p:tavLst>
                                        <p:tav tm="0">
                                          <p:val>
                                            <p:fltVal val="0"/>
                                          </p:val>
                                        </p:tav>
                                        <p:tav tm="100000">
                                          <p:val>
                                            <p:strVal val="#ppt_h"/>
                                          </p:val>
                                        </p:tav>
                                      </p:tavLst>
                                    </p:anim>
                                    <p:anim calcmode="lin" valueType="num">
                                      <p:cBhvr>
                                        <p:cTn id="15" dur="1000" fill="hold"/>
                                        <p:tgtEl>
                                          <p:spTgt spid="1048646"/>
                                        </p:tgtEl>
                                        <p:attrNameLst>
                                          <p:attrName>style.rotation</p:attrName>
                                        </p:attrNameLst>
                                      </p:cBhvr>
                                      <p:tavLst>
                                        <p:tav tm="0">
                                          <p:val>
                                            <p:fltVal val="90"/>
                                          </p:val>
                                        </p:tav>
                                        <p:tav tm="100000">
                                          <p:val>
                                            <p:fltVal val="0"/>
                                          </p:val>
                                        </p:tav>
                                      </p:tavLst>
                                    </p:anim>
                                    <p:animEffect transition="in" filter="fade">
                                      <p:cBhvr>
                                        <p:cTn id="16" dur="1000"/>
                                        <p:tgtEl>
                                          <p:spTgt spid="1048646"/>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animBg="1"/>
      <p:bldP spid="10486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矩形 17"/>
          <p:cNvSpPr/>
          <p:nvPr/>
        </p:nvSpPr>
        <p:spPr>
          <a:xfrm>
            <a:off x="0" y="2052000"/>
            <a:ext cx="9144000" cy="3091500"/>
          </a:xfrm>
          <a:prstGeom prst="rect">
            <a:avLst/>
          </a:prstGeom>
          <a:solidFill>
            <a:schemeClr val="bg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4" name="文本框 22"/>
          <p:cNvSpPr txBox="1"/>
          <p:nvPr/>
        </p:nvSpPr>
        <p:spPr>
          <a:xfrm>
            <a:off x="343770" y="105760"/>
            <a:ext cx="4572000" cy="36830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三中全会中国经济政策研究</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615" name="文本框 23"/>
          <p:cNvSpPr txBox="1"/>
          <p:nvPr/>
        </p:nvSpPr>
        <p:spPr>
          <a:xfrm>
            <a:off x="385445" y="402590"/>
            <a:ext cx="8957310" cy="737235"/>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Research on China's Economic Policies at the 20th Central Committee's Third Plenary Session</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pic>
        <p:nvPicPr>
          <p:cNvPr id="3" name="图片 2" descr="5fedbb6ab563958d6127c33bb0b67b6"/>
          <p:cNvPicPr>
            <a:picLocks noChangeAspect="1"/>
          </p:cNvPicPr>
          <p:nvPr/>
        </p:nvPicPr>
        <p:blipFill>
          <a:blip r:embed="rId1"/>
          <a:stretch>
            <a:fillRect/>
          </a:stretch>
        </p:blipFill>
        <p:spPr>
          <a:xfrm>
            <a:off x="2934335" y="1230630"/>
            <a:ext cx="5474970" cy="3701415"/>
          </a:xfrm>
          <a:prstGeom prst="rect">
            <a:avLst/>
          </a:prstGeom>
        </p:spPr>
      </p:pic>
      <p:pic>
        <p:nvPicPr>
          <p:cNvPr id="6" name="图片 5" descr="微信图片_20241123142325"/>
          <p:cNvPicPr>
            <a:picLocks noChangeAspect="1"/>
          </p:cNvPicPr>
          <p:nvPr/>
        </p:nvPicPr>
        <p:blipFill>
          <a:blip r:embed="rId2"/>
          <a:stretch>
            <a:fillRect/>
          </a:stretch>
        </p:blipFill>
        <p:spPr>
          <a:xfrm>
            <a:off x="530860" y="1286510"/>
            <a:ext cx="1744345" cy="3860165"/>
          </a:xfrm>
          <a:prstGeom prst="rect">
            <a:avLst/>
          </a:prstGeom>
        </p:spPr>
      </p:pic>
      <p:sp>
        <p:nvSpPr>
          <p:cNvPr id="2" name="文本框 1"/>
          <p:cNvSpPr txBox="1"/>
          <p:nvPr/>
        </p:nvSpPr>
        <p:spPr>
          <a:xfrm>
            <a:off x="477520" y="840740"/>
            <a:ext cx="3048000" cy="299085"/>
          </a:xfrm>
          <a:prstGeom prst="rect">
            <a:avLst/>
          </a:prstGeom>
          <a:noFill/>
        </p:spPr>
        <p:txBody>
          <a:bodyPr wrap="square" rtlCol="0">
            <a:spAutoFit/>
          </a:bodyPr>
          <a:p>
            <a:r>
              <a:rPr lang="zh-CN" altLang="en-US">
                <a:latin typeface="WPS灵秀黑" charset="-122"/>
                <a:ea typeface="WPS灵秀黑" charset="-122"/>
                <a:cs typeface="WPS灵秀黑" charset="-122"/>
              </a:rPr>
              <a:t>我们查找相关资料与文献有：</a:t>
            </a:r>
            <a:endParaRPr lang="zh-CN" altLang="en-US">
              <a:latin typeface="WPS灵秀黑" charset="-122"/>
              <a:ea typeface="WPS灵秀黑" charset="-122"/>
              <a:cs typeface="WPS灵秀黑"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14"/>
                                        </p:tgtEl>
                                        <p:attrNameLst>
                                          <p:attrName>style.visibility</p:attrName>
                                        </p:attrNameLst>
                                      </p:cBhvr>
                                      <p:to>
                                        <p:strVal val="visible"/>
                                      </p:to>
                                    </p:set>
                                    <p:animEffect transition="in" filter="fade">
                                      <p:cBhvr>
                                        <p:cTn id="7" dur="1000"/>
                                        <p:tgtEl>
                                          <p:spTgt spid="1048614"/>
                                        </p:tgtEl>
                                      </p:cBhvr>
                                    </p:animEffect>
                                    <p:anim calcmode="lin" valueType="num">
                                      <p:cBhvr>
                                        <p:cTn id="8" dur="1000" fill="hold"/>
                                        <p:tgtEl>
                                          <p:spTgt spid="1048614"/>
                                        </p:tgtEl>
                                        <p:attrNameLst>
                                          <p:attrName>ppt_x</p:attrName>
                                        </p:attrNameLst>
                                      </p:cBhvr>
                                      <p:tavLst>
                                        <p:tav tm="0">
                                          <p:val>
                                            <p:strVal val="#ppt_x"/>
                                          </p:val>
                                        </p:tav>
                                        <p:tav tm="100000">
                                          <p:val>
                                            <p:strVal val="#ppt_x"/>
                                          </p:val>
                                        </p:tav>
                                      </p:tavLst>
                                    </p:anim>
                                    <p:anim calcmode="lin" valueType="num">
                                      <p:cBhvr>
                                        <p:cTn id="9" dur="1000" fill="hold"/>
                                        <p:tgtEl>
                                          <p:spTgt spid="10486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15"/>
                                        </p:tgtEl>
                                        <p:attrNameLst>
                                          <p:attrName>style.visibility</p:attrName>
                                        </p:attrNameLst>
                                      </p:cBhvr>
                                      <p:to>
                                        <p:strVal val="visible"/>
                                      </p:to>
                                    </p:set>
                                    <p:animEffect transition="in" filter="fade">
                                      <p:cBhvr>
                                        <p:cTn id="12" dur="1000"/>
                                        <p:tgtEl>
                                          <p:spTgt spid="1048615"/>
                                        </p:tgtEl>
                                      </p:cBhvr>
                                    </p:animEffect>
                                    <p:anim calcmode="lin" valueType="num">
                                      <p:cBhvr>
                                        <p:cTn id="13" dur="1000" fill="hold"/>
                                        <p:tgtEl>
                                          <p:spTgt spid="1048615"/>
                                        </p:tgtEl>
                                        <p:attrNameLst>
                                          <p:attrName>ppt_x</p:attrName>
                                        </p:attrNameLst>
                                      </p:cBhvr>
                                      <p:tavLst>
                                        <p:tav tm="0">
                                          <p:val>
                                            <p:strVal val="#ppt_x"/>
                                          </p:val>
                                        </p:tav>
                                        <p:tav tm="100000">
                                          <p:val>
                                            <p:strVal val="#ppt_x"/>
                                          </p:val>
                                        </p:tav>
                                      </p:tavLst>
                                    </p:anim>
                                    <p:anim calcmode="lin" valueType="num">
                                      <p:cBhvr>
                                        <p:cTn id="14" dur="1000" fill="hold"/>
                                        <p:tgtEl>
                                          <p:spTgt spid="10486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4" grpId="0"/>
      <p:bldP spid="10486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401445" y="2073275"/>
            <a:ext cx="146367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03</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1803505"/>
            <a:ext cx="5525135" cy="1814830"/>
            <a:chOff x="3749212" y="1713040"/>
            <a:chExt cx="5138210" cy="1814830"/>
          </a:xfrm>
        </p:grpSpPr>
        <p:sp>
          <p:nvSpPr>
            <p:cNvPr id="1048647" name="矩形 3"/>
            <p:cNvSpPr/>
            <p:nvPr/>
          </p:nvSpPr>
          <p:spPr>
            <a:xfrm>
              <a:off x="3847240" y="1713040"/>
              <a:ext cx="3862073" cy="1814830"/>
            </a:xfrm>
            <a:prstGeom prst="rect">
              <a:avLst/>
            </a:prstGeom>
          </p:spPr>
          <p:txBody>
            <a:bodyPr wrap="square">
              <a:spAutoFit/>
            </a:bodyPr>
            <a:lstStyle/>
            <a:p>
              <a:pPr algn="dist">
                <a:lnSpc>
                  <a:spcPct val="100000"/>
                </a:lnSpc>
              </a:pP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三中全会精神指引大学生就业的实践路径</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48" name="文本框 4"/>
            <p:cNvSpPr txBox="1"/>
            <p:nvPr/>
          </p:nvSpPr>
          <p:spPr>
            <a:xfrm>
              <a:off x="3749212" y="2664905"/>
              <a:ext cx="5138210" cy="645160"/>
            </a:xfrm>
            <a:prstGeom prst="rect">
              <a:avLst/>
            </a:prstGeom>
            <a:noFill/>
          </p:spPr>
          <p:txBody>
            <a:bodyPr wrap="square" rtlCol="0">
              <a:spAutoFit/>
            </a:bodyPr>
            <a:lstStyle/>
            <a:p>
              <a:pPr algn="dist">
                <a:lnSpc>
                  <a:spcPct val="150000"/>
                </a:lnSpc>
              </a:pPr>
              <a:r>
                <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rPr>
                <a:t>The spirit of the 20th CPC Central Committee's Third Plenary Session guides the practical pathways for college students' employment</a:t>
              </a:r>
              <a:endPar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cxnSp>
          <p:nvCxnSpPr>
            <p:cNvPr id="3145730" name="直接连接符 2"/>
            <p:cNvCxnSpPr/>
            <p:nvPr/>
          </p:nvCxnSpPr>
          <p:spPr>
            <a:xfrm>
              <a:off x="3847663" y="2664701"/>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45"/>
                                        </p:tgtEl>
                                        <p:attrNameLst>
                                          <p:attrName>style.visibility</p:attrName>
                                        </p:attrNameLst>
                                      </p:cBhvr>
                                      <p:to>
                                        <p:strVal val="visible"/>
                                      </p:to>
                                    </p:set>
                                    <p:anim calcmode="lin" valueType="num">
                                      <p:cBhvr>
                                        <p:cTn id="7" dur="500" fill="hold"/>
                                        <p:tgtEl>
                                          <p:spTgt spid="1048645"/>
                                        </p:tgtEl>
                                        <p:attrNameLst>
                                          <p:attrName>ppt_w</p:attrName>
                                        </p:attrNameLst>
                                      </p:cBhvr>
                                      <p:tavLst>
                                        <p:tav tm="0">
                                          <p:val>
                                            <p:fltVal val="0"/>
                                          </p:val>
                                        </p:tav>
                                        <p:tav tm="100000">
                                          <p:val>
                                            <p:strVal val="#ppt_w"/>
                                          </p:val>
                                        </p:tav>
                                      </p:tavLst>
                                    </p:anim>
                                    <p:anim calcmode="lin" valueType="num">
                                      <p:cBhvr>
                                        <p:cTn id="8" dur="500" fill="hold"/>
                                        <p:tgtEl>
                                          <p:spTgt spid="1048645"/>
                                        </p:tgtEl>
                                        <p:attrNameLst>
                                          <p:attrName>ppt_h</p:attrName>
                                        </p:attrNameLst>
                                      </p:cBhvr>
                                      <p:tavLst>
                                        <p:tav tm="0">
                                          <p:val>
                                            <p:fltVal val="0"/>
                                          </p:val>
                                        </p:tav>
                                        <p:tav tm="100000">
                                          <p:val>
                                            <p:strVal val="#ppt_h"/>
                                          </p:val>
                                        </p:tav>
                                      </p:tavLst>
                                    </p:anim>
                                    <p:animEffect transition="in" filter="fade">
                                      <p:cBhvr>
                                        <p:cTn id="9" dur="500"/>
                                        <p:tgtEl>
                                          <p:spTgt spid="104864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48646"/>
                                        </p:tgtEl>
                                        <p:attrNameLst>
                                          <p:attrName>style.visibility</p:attrName>
                                        </p:attrNameLst>
                                      </p:cBhvr>
                                      <p:to>
                                        <p:strVal val="visible"/>
                                      </p:to>
                                    </p:set>
                                    <p:anim calcmode="lin" valueType="num">
                                      <p:cBhvr>
                                        <p:cTn id="13" dur="1000" fill="hold"/>
                                        <p:tgtEl>
                                          <p:spTgt spid="1048646"/>
                                        </p:tgtEl>
                                        <p:attrNameLst>
                                          <p:attrName>ppt_w</p:attrName>
                                        </p:attrNameLst>
                                      </p:cBhvr>
                                      <p:tavLst>
                                        <p:tav tm="0">
                                          <p:val>
                                            <p:fltVal val="0"/>
                                          </p:val>
                                        </p:tav>
                                        <p:tav tm="100000">
                                          <p:val>
                                            <p:strVal val="#ppt_w"/>
                                          </p:val>
                                        </p:tav>
                                      </p:tavLst>
                                    </p:anim>
                                    <p:anim calcmode="lin" valueType="num">
                                      <p:cBhvr>
                                        <p:cTn id="14" dur="1000" fill="hold"/>
                                        <p:tgtEl>
                                          <p:spTgt spid="1048646"/>
                                        </p:tgtEl>
                                        <p:attrNameLst>
                                          <p:attrName>ppt_h</p:attrName>
                                        </p:attrNameLst>
                                      </p:cBhvr>
                                      <p:tavLst>
                                        <p:tav tm="0">
                                          <p:val>
                                            <p:fltVal val="0"/>
                                          </p:val>
                                        </p:tav>
                                        <p:tav tm="100000">
                                          <p:val>
                                            <p:strVal val="#ppt_h"/>
                                          </p:val>
                                        </p:tav>
                                      </p:tavLst>
                                    </p:anim>
                                    <p:anim calcmode="lin" valueType="num">
                                      <p:cBhvr>
                                        <p:cTn id="15" dur="1000" fill="hold"/>
                                        <p:tgtEl>
                                          <p:spTgt spid="1048646"/>
                                        </p:tgtEl>
                                        <p:attrNameLst>
                                          <p:attrName>style.rotation</p:attrName>
                                        </p:attrNameLst>
                                      </p:cBhvr>
                                      <p:tavLst>
                                        <p:tav tm="0">
                                          <p:val>
                                            <p:fltVal val="90"/>
                                          </p:val>
                                        </p:tav>
                                        <p:tav tm="100000">
                                          <p:val>
                                            <p:fltVal val="0"/>
                                          </p:val>
                                        </p:tav>
                                      </p:tavLst>
                                    </p:anim>
                                    <p:animEffect transition="in" filter="fade">
                                      <p:cBhvr>
                                        <p:cTn id="16" dur="1000"/>
                                        <p:tgtEl>
                                          <p:spTgt spid="1048646"/>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bldLvl="0" animBg="1"/>
      <p:bldP spid="10486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文本框 2"/>
          <p:cNvSpPr txBox="1"/>
          <p:nvPr/>
        </p:nvSpPr>
        <p:spPr>
          <a:xfrm>
            <a:off x="483420" y="168251"/>
            <a:ext cx="4572000" cy="92202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三中全会精神指引大学生就业的实践路径</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55" name="文本框 4"/>
          <p:cNvSpPr txBox="1"/>
          <p:nvPr/>
        </p:nvSpPr>
        <p:spPr>
          <a:xfrm>
            <a:off x="494665" y="457835"/>
            <a:ext cx="721868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The spirit of the 20th CPC Central Committee's Third Plenary Session guides the practical pathways for college students' employment.</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62" name="文本框 29"/>
          <p:cNvSpPr txBox="1"/>
          <p:nvPr/>
        </p:nvSpPr>
        <p:spPr>
          <a:xfrm>
            <a:off x="6507285" y="4183832"/>
            <a:ext cx="4579620" cy="281940"/>
          </a:xfrm>
          <a:prstGeom prst="rect">
            <a:avLst/>
          </a:prstGeom>
          <a:noFill/>
        </p:spPr>
        <p:txBody>
          <a:bodyPr wrap="square">
            <a:spAutoFit/>
          </a:bodyPr>
          <a:lstStyle/>
          <a:p>
            <a:endParaRPr lang="zh-CN" altLang="en-US" dirty="0"/>
          </a:p>
        </p:txBody>
      </p:sp>
      <p:pic>
        <p:nvPicPr>
          <p:cNvPr id="3" name="图片 2" descr="6f8cbe4145bc7d56a207858298f3f45"/>
          <p:cNvPicPr>
            <a:picLocks noChangeAspect="1"/>
          </p:cNvPicPr>
          <p:nvPr/>
        </p:nvPicPr>
        <p:blipFill>
          <a:blip r:embed="rId1"/>
          <a:stretch>
            <a:fillRect/>
          </a:stretch>
        </p:blipFill>
        <p:spPr>
          <a:xfrm>
            <a:off x="565785" y="1183005"/>
            <a:ext cx="2183765" cy="3858895"/>
          </a:xfrm>
          <a:prstGeom prst="rect">
            <a:avLst/>
          </a:prstGeom>
        </p:spPr>
      </p:pic>
      <p:pic>
        <p:nvPicPr>
          <p:cNvPr id="6" name="图片 5" descr="微信图片_20241123151840"/>
          <p:cNvPicPr>
            <a:picLocks noChangeAspect="1"/>
          </p:cNvPicPr>
          <p:nvPr/>
        </p:nvPicPr>
        <p:blipFill>
          <a:blip r:embed="rId2"/>
          <a:srcRect b="36508"/>
          <a:stretch>
            <a:fillRect/>
          </a:stretch>
        </p:blipFill>
        <p:spPr>
          <a:xfrm>
            <a:off x="2966085" y="1183005"/>
            <a:ext cx="5523865" cy="2176145"/>
          </a:xfrm>
          <a:prstGeom prst="rect">
            <a:avLst/>
          </a:prstGeom>
        </p:spPr>
      </p:pic>
      <p:sp>
        <p:nvSpPr>
          <p:cNvPr id="4" name="文本框 3"/>
          <p:cNvSpPr txBox="1"/>
          <p:nvPr/>
        </p:nvSpPr>
        <p:spPr>
          <a:xfrm>
            <a:off x="2966085" y="3609975"/>
            <a:ext cx="6040755" cy="275590"/>
          </a:xfrm>
          <a:prstGeom prst="rect">
            <a:avLst/>
          </a:prstGeom>
          <a:noFill/>
        </p:spPr>
        <p:txBody>
          <a:bodyPr wrap="square" rtlCol="0">
            <a:spAutoFit/>
          </a:bodyPr>
          <a:p>
            <a:r>
              <a:rPr lang="zh-CN" altLang="en-US" sz="1200">
                <a:latin typeface="WPS灵秀黑" charset="-122"/>
                <a:ea typeface="WPS灵秀黑" charset="-122"/>
                <a:cs typeface="WPS灵秀黑" charset="-122"/>
              </a:rPr>
              <a:t>依据三中全会提出的政策为就业优先战略指引方向，我们给出了</a:t>
            </a:r>
            <a:r>
              <a:rPr lang="en-US" altLang="zh-CN" sz="1200">
                <a:latin typeface="WPS灵秀黑" charset="-122"/>
                <a:ea typeface="WPS灵秀黑" charset="-122"/>
                <a:cs typeface="WPS灵秀黑" charset="-122"/>
              </a:rPr>
              <a:t>3</a:t>
            </a:r>
            <a:r>
              <a:rPr lang="zh-CN" altLang="en-US" sz="1200">
                <a:latin typeface="WPS灵秀黑" charset="-122"/>
                <a:ea typeface="WPS灵秀黑" charset="-122"/>
                <a:cs typeface="WPS灵秀黑" charset="-122"/>
              </a:rPr>
              <a:t>条建议：</a:t>
            </a:r>
            <a:endParaRPr lang="zh-CN" altLang="en-US" sz="1200">
              <a:latin typeface="WPS灵秀黑" charset="-122"/>
              <a:ea typeface="WPS灵秀黑" charset="-122"/>
              <a:cs typeface="WPS灵秀黑" charset="-122"/>
            </a:endParaRPr>
          </a:p>
        </p:txBody>
      </p:sp>
      <p:sp>
        <p:nvSpPr>
          <p:cNvPr id="5" name="文本框 4"/>
          <p:cNvSpPr txBox="1"/>
          <p:nvPr/>
        </p:nvSpPr>
        <p:spPr>
          <a:xfrm>
            <a:off x="3065780" y="3963670"/>
            <a:ext cx="3614420" cy="866140"/>
          </a:xfrm>
          <a:prstGeom prst="rect">
            <a:avLst/>
          </a:prstGeom>
          <a:noFill/>
        </p:spPr>
        <p:txBody>
          <a:bodyPr wrap="square" rtlCol="0">
            <a:spAutoFit/>
          </a:bodyPr>
          <a:p>
            <a:pPr>
              <a:lnSpc>
                <a:spcPct val="120000"/>
              </a:lnSpc>
            </a:pPr>
            <a:r>
              <a:rPr lang="zh-CN" altLang="en-US" sz="1400">
                <a:latin typeface="WPS灵秀黑" charset="-122"/>
                <a:ea typeface="WPS灵秀黑" charset="-122"/>
                <a:cs typeface="WPS灵秀黑" charset="-122"/>
              </a:rPr>
              <a:t>1.促进产学研结合，提升大学生竞争力</a:t>
            </a:r>
            <a:endParaRPr lang="zh-CN" altLang="en-US" sz="1400">
              <a:latin typeface="WPS灵秀黑" charset="-122"/>
              <a:ea typeface="WPS灵秀黑" charset="-122"/>
              <a:cs typeface="WPS灵秀黑" charset="-122"/>
            </a:endParaRPr>
          </a:p>
          <a:p>
            <a:pPr>
              <a:lnSpc>
                <a:spcPct val="120000"/>
              </a:lnSpc>
            </a:pPr>
            <a:r>
              <a:rPr lang="zh-CN" altLang="en-US" sz="1400">
                <a:latin typeface="WPS灵秀黑" charset="-122"/>
                <a:ea typeface="WPS灵秀黑" charset="-122"/>
                <a:cs typeface="WPS灵秀黑" charset="-122"/>
              </a:rPr>
              <a:t>2.支持创业创新</a:t>
            </a:r>
            <a:endParaRPr lang="zh-CN" altLang="en-US" sz="1400">
              <a:latin typeface="WPS灵秀黑" charset="-122"/>
              <a:ea typeface="WPS灵秀黑" charset="-122"/>
              <a:cs typeface="WPS灵秀黑" charset="-122"/>
            </a:endParaRPr>
          </a:p>
          <a:p>
            <a:pPr>
              <a:lnSpc>
                <a:spcPct val="120000"/>
              </a:lnSpc>
            </a:pPr>
            <a:r>
              <a:rPr lang="zh-CN" altLang="en-US" sz="1400">
                <a:latin typeface="WPS灵秀黑" charset="-122"/>
                <a:ea typeface="WPS灵秀黑" charset="-122"/>
                <a:cs typeface="WPS灵秀黑" charset="-122"/>
              </a:rPr>
              <a:t>3.政府与企业的共同努力</a:t>
            </a:r>
            <a:endParaRPr lang="zh-CN" altLang="en-US" sz="1400">
              <a:latin typeface="WPS灵秀黑" charset="-122"/>
              <a:ea typeface="WPS灵秀黑" charset="-122"/>
              <a:cs typeface="WPS灵秀黑" charset="-122"/>
            </a:endParaRPr>
          </a:p>
        </p:txBody>
      </p:sp>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54"/>
                                        </p:tgtEl>
                                        <p:attrNameLst>
                                          <p:attrName>style.visibility</p:attrName>
                                        </p:attrNameLst>
                                      </p:cBhvr>
                                      <p:to>
                                        <p:strVal val="visible"/>
                                      </p:to>
                                    </p:set>
                                    <p:animEffect transition="in" filter="fade">
                                      <p:cBhvr>
                                        <p:cTn id="7" dur="1000"/>
                                        <p:tgtEl>
                                          <p:spTgt spid="1048654"/>
                                        </p:tgtEl>
                                      </p:cBhvr>
                                    </p:animEffect>
                                    <p:anim calcmode="lin" valueType="num">
                                      <p:cBhvr>
                                        <p:cTn id="8" dur="1000" fill="hold"/>
                                        <p:tgtEl>
                                          <p:spTgt spid="1048654"/>
                                        </p:tgtEl>
                                        <p:attrNameLst>
                                          <p:attrName>ppt_x</p:attrName>
                                        </p:attrNameLst>
                                      </p:cBhvr>
                                      <p:tavLst>
                                        <p:tav tm="0">
                                          <p:val>
                                            <p:strVal val="#ppt_x"/>
                                          </p:val>
                                        </p:tav>
                                        <p:tav tm="100000">
                                          <p:val>
                                            <p:strVal val="#ppt_x"/>
                                          </p:val>
                                        </p:tav>
                                      </p:tavLst>
                                    </p:anim>
                                    <p:anim calcmode="lin" valueType="num">
                                      <p:cBhvr>
                                        <p:cTn id="9" dur="1000" fill="hold"/>
                                        <p:tgtEl>
                                          <p:spTgt spid="104865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55"/>
                                        </p:tgtEl>
                                        <p:attrNameLst>
                                          <p:attrName>style.visibility</p:attrName>
                                        </p:attrNameLst>
                                      </p:cBhvr>
                                      <p:to>
                                        <p:strVal val="visible"/>
                                      </p:to>
                                    </p:set>
                                    <p:animEffect transition="in" filter="fade">
                                      <p:cBhvr>
                                        <p:cTn id="12" dur="1000"/>
                                        <p:tgtEl>
                                          <p:spTgt spid="1048655"/>
                                        </p:tgtEl>
                                      </p:cBhvr>
                                    </p:animEffect>
                                    <p:anim calcmode="lin" valueType="num">
                                      <p:cBhvr>
                                        <p:cTn id="13" dur="1000" fill="hold"/>
                                        <p:tgtEl>
                                          <p:spTgt spid="1048655"/>
                                        </p:tgtEl>
                                        <p:attrNameLst>
                                          <p:attrName>ppt_x</p:attrName>
                                        </p:attrNameLst>
                                      </p:cBhvr>
                                      <p:tavLst>
                                        <p:tav tm="0">
                                          <p:val>
                                            <p:strVal val="#ppt_x"/>
                                          </p:val>
                                        </p:tav>
                                        <p:tav tm="100000">
                                          <p:val>
                                            <p:strVal val="#ppt_x"/>
                                          </p:val>
                                        </p:tav>
                                      </p:tavLst>
                                    </p:anim>
                                    <p:anim calcmode="lin" valueType="num">
                                      <p:cBhvr>
                                        <p:cTn id="14" dur="1000" fill="hold"/>
                                        <p:tgtEl>
                                          <p:spTgt spid="10486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4" grpId="0"/>
      <p:bldP spid="10486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04</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122275"/>
            <a:ext cx="5289380" cy="1001395"/>
            <a:chOff x="3749212" y="2031810"/>
            <a:chExt cx="4918965" cy="1001395"/>
          </a:xfrm>
        </p:grpSpPr>
        <p:sp>
          <p:nvSpPr>
            <p:cNvPr id="1048647" name="矩形 3"/>
            <p:cNvSpPr/>
            <p:nvPr/>
          </p:nvSpPr>
          <p:spPr>
            <a:xfrm>
              <a:off x="3749212" y="2031810"/>
              <a:ext cx="4058129" cy="953135"/>
            </a:xfrm>
            <a:prstGeom prst="rect">
              <a:avLst/>
            </a:prstGeom>
          </p:spPr>
          <p:txBody>
            <a:bodyPr wrap="square">
              <a:spAutoFit/>
            </a:bodyPr>
            <a:lstStyle/>
            <a:p>
              <a:pPr algn="dist"/>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总结与展望</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48" name="文本框 4"/>
            <p:cNvSpPr txBox="1"/>
            <p:nvPr/>
          </p:nvSpPr>
          <p:spPr>
            <a:xfrm>
              <a:off x="3749212" y="2664905"/>
              <a:ext cx="2989268" cy="368300"/>
            </a:xfrm>
            <a:prstGeom prst="rect">
              <a:avLst/>
            </a:prstGeom>
            <a:noFill/>
          </p:spPr>
          <p:txBody>
            <a:bodyPr wrap="square" rtlCol="0">
              <a:spAutoFit/>
            </a:bodyPr>
            <a:lstStyle/>
            <a:p>
              <a:pPr algn="dist">
                <a:lnSpc>
                  <a:spcPct val="150000"/>
                </a:lnSpc>
              </a:pPr>
              <a:r>
                <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rPr>
                <a:t>Summary and prospect</a:t>
              </a:r>
              <a:endPar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cxnSp>
          <p:nvCxnSpPr>
            <p:cNvPr id="3145730" name="直接连接符 2"/>
            <p:cNvCxnSpPr/>
            <p:nvPr/>
          </p:nvCxnSpPr>
          <p:spPr>
            <a:xfrm>
              <a:off x="3847663" y="2664701"/>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5266055" y="4104640"/>
            <a:ext cx="3048000" cy="299085"/>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45"/>
                                        </p:tgtEl>
                                        <p:attrNameLst>
                                          <p:attrName>style.visibility</p:attrName>
                                        </p:attrNameLst>
                                      </p:cBhvr>
                                      <p:to>
                                        <p:strVal val="visible"/>
                                      </p:to>
                                    </p:set>
                                    <p:anim calcmode="lin" valueType="num">
                                      <p:cBhvr>
                                        <p:cTn id="7" dur="500" fill="hold"/>
                                        <p:tgtEl>
                                          <p:spTgt spid="1048645"/>
                                        </p:tgtEl>
                                        <p:attrNameLst>
                                          <p:attrName>ppt_w</p:attrName>
                                        </p:attrNameLst>
                                      </p:cBhvr>
                                      <p:tavLst>
                                        <p:tav tm="0">
                                          <p:val>
                                            <p:fltVal val="0"/>
                                          </p:val>
                                        </p:tav>
                                        <p:tav tm="100000">
                                          <p:val>
                                            <p:strVal val="#ppt_w"/>
                                          </p:val>
                                        </p:tav>
                                      </p:tavLst>
                                    </p:anim>
                                    <p:anim calcmode="lin" valueType="num">
                                      <p:cBhvr>
                                        <p:cTn id="8" dur="500" fill="hold"/>
                                        <p:tgtEl>
                                          <p:spTgt spid="1048645"/>
                                        </p:tgtEl>
                                        <p:attrNameLst>
                                          <p:attrName>ppt_h</p:attrName>
                                        </p:attrNameLst>
                                      </p:cBhvr>
                                      <p:tavLst>
                                        <p:tav tm="0">
                                          <p:val>
                                            <p:fltVal val="0"/>
                                          </p:val>
                                        </p:tav>
                                        <p:tav tm="100000">
                                          <p:val>
                                            <p:strVal val="#ppt_h"/>
                                          </p:val>
                                        </p:tav>
                                      </p:tavLst>
                                    </p:anim>
                                    <p:animEffect transition="in" filter="fade">
                                      <p:cBhvr>
                                        <p:cTn id="9" dur="500"/>
                                        <p:tgtEl>
                                          <p:spTgt spid="104864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48646"/>
                                        </p:tgtEl>
                                        <p:attrNameLst>
                                          <p:attrName>style.visibility</p:attrName>
                                        </p:attrNameLst>
                                      </p:cBhvr>
                                      <p:to>
                                        <p:strVal val="visible"/>
                                      </p:to>
                                    </p:set>
                                    <p:anim calcmode="lin" valueType="num">
                                      <p:cBhvr>
                                        <p:cTn id="13" dur="1000" fill="hold"/>
                                        <p:tgtEl>
                                          <p:spTgt spid="1048646"/>
                                        </p:tgtEl>
                                        <p:attrNameLst>
                                          <p:attrName>ppt_w</p:attrName>
                                        </p:attrNameLst>
                                      </p:cBhvr>
                                      <p:tavLst>
                                        <p:tav tm="0">
                                          <p:val>
                                            <p:fltVal val="0"/>
                                          </p:val>
                                        </p:tav>
                                        <p:tav tm="100000">
                                          <p:val>
                                            <p:strVal val="#ppt_w"/>
                                          </p:val>
                                        </p:tav>
                                      </p:tavLst>
                                    </p:anim>
                                    <p:anim calcmode="lin" valueType="num">
                                      <p:cBhvr>
                                        <p:cTn id="14" dur="1000" fill="hold"/>
                                        <p:tgtEl>
                                          <p:spTgt spid="1048646"/>
                                        </p:tgtEl>
                                        <p:attrNameLst>
                                          <p:attrName>ppt_h</p:attrName>
                                        </p:attrNameLst>
                                      </p:cBhvr>
                                      <p:tavLst>
                                        <p:tav tm="0">
                                          <p:val>
                                            <p:fltVal val="0"/>
                                          </p:val>
                                        </p:tav>
                                        <p:tav tm="100000">
                                          <p:val>
                                            <p:strVal val="#ppt_h"/>
                                          </p:val>
                                        </p:tav>
                                      </p:tavLst>
                                    </p:anim>
                                    <p:anim calcmode="lin" valueType="num">
                                      <p:cBhvr>
                                        <p:cTn id="15" dur="1000" fill="hold"/>
                                        <p:tgtEl>
                                          <p:spTgt spid="1048646"/>
                                        </p:tgtEl>
                                        <p:attrNameLst>
                                          <p:attrName>style.rotation</p:attrName>
                                        </p:attrNameLst>
                                      </p:cBhvr>
                                      <p:tavLst>
                                        <p:tav tm="0">
                                          <p:val>
                                            <p:fltVal val="90"/>
                                          </p:val>
                                        </p:tav>
                                        <p:tav tm="100000">
                                          <p:val>
                                            <p:fltVal val="0"/>
                                          </p:val>
                                        </p:tav>
                                      </p:tavLst>
                                    </p:anim>
                                    <p:animEffect transition="in" filter="fade">
                                      <p:cBhvr>
                                        <p:cTn id="16" dur="1000"/>
                                        <p:tgtEl>
                                          <p:spTgt spid="1048646"/>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bldLvl="0" animBg="1"/>
      <p:bldP spid="10486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316957"/>
            <a:ext cx="4377600" cy="2765223"/>
          </a:xfrm>
          <a:prstGeom prst="rect">
            <a:avLst/>
          </a:prstGeom>
        </p:spPr>
      </p:pic>
      <p:sp>
        <p:nvSpPr>
          <p:cNvPr id="1048720" name="文本框 2"/>
          <p:cNvSpPr txBox="1"/>
          <p:nvPr/>
        </p:nvSpPr>
        <p:spPr>
          <a:xfrm>
            <a:off x="534220" y="104751"/>
            <a:ext cx="4572000" cy="64516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总结与展望</a:t>
            </a:r>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4"/>
          <p:cNvSpPr txBox="1"/>
          <p:nvPr/>
        </p:nvSpPr>
        <p:spPr>
          <a:xfrm>
            <a:off x="483420" y="442877"/>
            <a:ext cx="5679780" cy="41402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Summary and prospect</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6" name="矩形 15"/>
          <p:cNvSpPr/>
          <p:nvPr/>
        </p:nvSpPr>
        <p:spPr>
          <a:xfrm>
            <a:off x="0" y="1316957"/>
            <a:ext cx="9144000" cy="2765223"/>
          </a:xfrm>
          <a:prstGeom prst="rect">
            <a:avLst/>
          </a:prstGeom>
          <a:gradFill>
            <a:gsLst>
              <a:gs pos="14000">
                <a:schemeClr val="bg1">
                  <a:alpha val="38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459373" y="1400273"/>
            <a:ext cx="4572000" cy="368300"/>
          </a:xfrm>
          <a:prstGeom prst="rect">
            <a:avLst/>
          </a:prstGeom>
          <a:noFill/>
        </p:spPr>
        <p:txBody>
          <a:bodyPr wrap="square">
            <a:spAutoFit/>
          </a:bodyPr>
          <a:lstStyle/>
          <a:p>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a:t>
            </a:r>
            <a:endParaRPr lang="en-US" altLang="zh-CN"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719" name="矩形 1"/>
          <p:cNvSpPr/>
          <p:nvPr>
            <p:custDataLst>
              <p:tags r:id="rId2"/>
            </p:custDataLst>
          </p:nvPr>
        </p:nvSpPr>
        <p:spPr>
          <a:xfrm>
            <a:off x="4459605" y="2418080"/>
            <a:ext cx="4490085" cy="2129155"/>
          </a:xfrm>
          <a:prstGeom prst="rect">
            <a:avLst/>
          </a:prstGeom>
        </p:spPr>
        <p:txBody>
          <a:bodyPr wrap="square">
            <a:noAutofit/>
          </a:bodyPr>
          <a:lstStyle/>
          <a:p>
            <a:pPr marL="285750" indent="-285750">
              <a:buFont typeface="Wingdings" panose="05000000000000000000" pitchFamily="2" charset="2"/>
              <a:buChar char="u"/>
            </a:pP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4377690" y="1707515"/>
            <a:ext cx="4432300" cy="2578735"/>
          </a:xfrm>
          <a:prstGeom prst="rect">
            <a:avLst/>
          </a:prstGeom>
          <a:noFill/>
        </p:spPr>
        <p:txBody>
          <a:bodyPr wrap="square" rtlCol="0">
            <a:noAutofit/>
          </a:bodyPr>
          <a:p>
            <a:pPr indent="457200" fontAlgn="auto">
              <a:lnSpc>
                <a:spcPct val="120000"/>
              </a:lnSpc>
            </a:pPr>
            <a:r>
              <a:rPr lang="zh-CN" altLang="en-US">
                <a:latin typeface="WPS灵秀黑" charset="-122"/>
                <a:ea typeface="WPS灵秀黑" charset="-122"/>
                <a:cs typeface="WPS灵秀黑" charset="-122"/>
              </a:rPr>
              <a:t>大学生对就业市场的竞争有清晰认识，但对国家政策的了解还不够深入，这说明政策宣传需要更关注学生关心的问题。学生普遍感到技能和市场需求存在差距，特别是缺乏实战经验和新兴领域的知识，学校课程和资源需要改进。虽然不少学生关注创业政策，但因为缺乏资金和经验，他们更愿意先提升专业能力，这也反映出支持政策需要更加实际。大家还希望通过校企合作和实习积累经验，学校能提供更贴近市场需求的课程和指导，帮助他们更好地就业。</a:t>
            </a:r>
            <a:endParaRPr lang="zh-CN" altLang="en-US">
              <a:latin typeface="WPS灵秀黑" charset="-122"/>
              <a:ea typeface="WPS灵秀黑" charset="-122"/>
              <a:cs typeface="WPS灵秀黑"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720"/>
                                        </p:tgtEl>
                                        <p:attrNameLst>
                                          <p:attrName>style.visibility</p:attrName>
                                        </p:attrNameLst>
                                      </p:cBhvr>
                                      <p:to>
                                        <p:strVal val="visible"/>
                                      </p:to>
                                    </p:set>
                                    <p:animEffect transition="in" filter="fade">
                                      <p:cBhvr>
                                        <p:cTn id="7" dur="1000"/>
                                        <p:tgtEl>
                                          <p:spTgt spid="1048720"/>
                                        </p:tgtEl>
                                      </p:cBhvr>
                                    </p:animEffect>
                                    <p:anim calcmode="lin" valueType="num">
                                      <p:cBhvr>
                                        <p:cTn id="8" dur="1000" fill="hold"/>
                                        <p:tgtEl>
                                          <p:spTgt spid="1048720"/>
                                        </p:tgtEl>
                                        <p:attrNameLst>
                                          <p:attrName>ppt_x</p:attrName>
                                        </p:attrNameLst>
                                      </p:cBhvr>
                                      <p:tavLst>
                                        <p:tav tm="0">
                                          <p:val>
                                            <p:strVal val="#ppt_x"/>
                                          </p:val>
                                        </p:tav>
                                        <p:tav tm="100000">
                                          <p:val>
                                            <p:strVal val="#ppt_x"/>
                                          </p:val>
                                        </p:tav>
                                      </p:tavLst>
                                    </p:anim>
                                    <p:anim calcmode="lin" valueType="num">
                                      <p:cBhvr>
                                        <p:cTn id="9" dur="1000" fill="hold"/>
                                        <p:tgtEl>
                                          <p:spTgt spid="10487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8637" y="1249535"/>
            <a:ext cx="4468009" cy="2765222"/>
          </a:xfrm>
          <a:prstGeom prst="rect">
            <a:avLst/>
          </a:prstGeom>
        </p:spPr>
      </p:pic>
      <p:sp>
        <p:nvSpPr>
          <p:cNvPr id="1048720" name="文本框 2"/>
          <p:cNvSpPr txBox="1"/>
          <p:nvPr/>
        </p:nvSpPr>
        <p:spPr>
          <a:xfrm>
            <a:off x="483420" y="123801"/>
            <a:ext cx="4572000" cy="64516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总结与展望</a:t>
            </a:r>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zh-CN"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4"/>
          <p:cNvSpPr txBox="1"/>
          <p:nvPr/>
        </p:nvSpPr>
        <p:spPr>
          <a:xfrm>
            <a:off x="483420" y="442877"/>
            <a:ext cx="5679780" cy="41402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Summary and prospect</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6" name="矩形 15"/>
          <p:cNvSpPr/>
          <p:nvPr/>
        </p:nvSpPr>
        <p:spPr>
          <a:xfrm>
            <a:off x="0" y="1249534"/>
            <a:ext cx="9144000" cy="2765223"/>
          </a:xfrm>
          <a:prstGeom prst="rect">
            <a:avLst/>
          </a:prstGeom>
          <a:gradFill>
            <a:gsLst>
              <a:gs pos="14000">
                <a:schemeClr val="bg1">
                  <a:alpha val="38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503823" y="1306928"/>
            <a:ext cx="4572000" cy="368300"/>
          </a:xfrm>
          <a:prstGeom prst="rect">
            <a:avLst/>
          </a:prstGeom>
          <a:noFill/>
        </p:spPr>
        <p:txBody>
          <a:bodyPr wrap="square">
            <a:spAutoFit/>
          </a:bodyPr>
          <a:p>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展望：</a:t>
            </a:r>
            <a:endParaRPr lang="en-US" altLang="zh-CN"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4504055" y="1624330"/>
            <a:ext cx="4432300" cy="2578735"/>
          </a:xfrm>
          <a:prstGeom prst="rect">
            <a:avLst/>
          </a:prstGeom>
          <a:noFill/>
        </p:spPr>
        <p:txBody>
          <a:bodyPr wrap="square" rtlCol="0">
            <a:noAutofit/>
          </a:bodyPr>
          <a:p>
            <a:pPr indent="457200" fontAlgn="auto">
              <a:lnSpc>
                <a:spcPct val="110000"/>
              </a:lnSpc>
            </a:pPr>
            <a:r>
              <a:rPr lang="zh-CN" altLang="en-US">
                <a:latin typeface="WPS灵秀黑" charset="-122"/>
                <a:ea typeface="WPS灵秀黑" charset="-122"/>
                <a:cs typeface="WPS灵秀黑" charset="-122"/>
              </a:rPr>
              <a:t>通过深化校企合作，增加实习机会，让学生在学习中积累实践经验，为未来就业奠定基础；优化课程内容，开设符合市场需求的新兴行业课程，提升学生的技术竞争力和创新能力；强化创业支持，通过创业培训、资金和资源对接，为有创业意愿的学生提供切实帮助；同时注重个性化发展，根据专业和年级特点提供精准的就业指导和职业规划服务。这些措施将帮助学生更好地应对就业挑战，在快速变化的市场环境中找到自己的发展方向，学校和政府的支持将成为他们成长的坚实后盾，而他们的努力也将推动社会不断进步。</a:t>
            </a:r>
            <a:endParaRPr lang="zh-CN" altLang="en-US">
              <a:latin typeface="WPS灵秀黑" charset="-122"/>
              <a:ea typeface="WPS灵秀黑" charset="-122"/>
              <a:cs typeface="WPS灵秀黑" charset="-122"/>
            </a:endParaRPr>
          </a:p>
          <a:p>
            <a:pPr indent="457200" fontAlgn="auto">
              <a:lnSpc>
                <a:spcPct val="11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p:txBody>
      </p:sp>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720"/>
                                        </p:tgtEl>
                                        <p:attrNameLst>
                                          <p:attrName>style.visibility</p:attrName>
                                        </p:attrNameLst>
                                      </p:cBhvr>
                                      <p:to>
                                        <p:strVal val="visible"/>
                                      </p:to>
                                    </p:set>
                                    <p:animEffect transition="in" filter="fade">
                                      <p:cBhvr>
                                        <p:cTn id="7" dur="1000"/>
                                        <p:tgtEl>
                                          <p:spTgt spid="1048720"/>
                                        </p:tgtEl>
                                      </p:cBhvr>
                                    </p:animEffect>
                                    <p:anim calcmode="lin" valueType="num">
                                      <p:cBhvr>
                                        <p:cTn id="8" dur="1000" fill="hold"/>
                                        <p:tgtEl>
                                          <p:spTgt spid="1048720"/>
                                        </p:tgtEl>
                                        <p:attrNameLst>
                                          <p:attrName>ppt_x</p:attrName>
                                        </p:attrNameLst>
                                      </p:cBhvr>
                                      <p:tavLst>
                                        <p:tav tm="0">
                                          <p:val>
                                            <p:strVal val="#ppt_x"/>
                                          </p:val>
                                        </p:tav>
                                        <p:tav tm="100000">
                                          <p:val>
                                            <p:strVal val="#ppt_x"/>
                                          </p:val>
                                        </p:tav>
                                      </p:tavLst>
                                    </p:anim>
                                    <p:anim calcmode="lin" valueType="num">
                                      <p:cBhvr>
                                        <p:cTn id="9" dur="1000" fill="hold"/>
                                        <p:tgtEl>
                                          <p:spTgt spid="10487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7767" y="213416"/>
            <a:ext cx="6692029" cy="414020"/>
          </a:xfrm>
          <a:prstGeom prst="rect">
            <a:avLst/>
          </a:prstGeom>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参考文献</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504825" y="803910"/>
            <a:ext cx="8134985" cy="3900805"/>
          </a:xfrm>
          <a:prstGeom prst="rect">
            <a:avLst/>
          </a:prstGeom>
          <a:ln>
            <a:solidFill>
              <a:srgbClr val="C00000"/>
            </a:solidFill>
          </a:ln>
        </p:spPr>
        <p:txBody>
          <a:bodyPr wrap="square">
            <a:noAutofit/>
          </a:bodyPr>
          <a:lstStyle/>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卢锋</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彭文生</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陈卫东</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全球变局下的中国宏观经济</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[J/OL].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国际经济评论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1-21[2024-11-20].</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中共中央政治局召开会议决定召开二十届三中全会分析研究当前经济形势和经济工作审议《关于持续深入推进长三角一体化高质量发展若干政策措施的意见》中共中央总书记习近平主持会议</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旗帜</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,2024,(05):5-6.</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顾华详</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以习近平经济思想引领新疆文旅业高质量发展</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基于党的二十届三中全会关于健全文旅深度融合发展体制机制的视角</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[J/OL].</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新疆农垦经济</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,1-27[2024-11-19].</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林益彬</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高校大学生就业现状及大学生就业困境探究</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中国就业</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2024, (03): 58-59.</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明子仪</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李戬</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党的二十届三中全会精神指引青年发展与奋斗的生成逻辑和实践路径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[J].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新生代</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2024, (06): 4-9+15.</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advTm="3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3" name="矩形 259"/>
          <p:cNvSpPr>
            <a:spLocks noChangeArrowheads="1"/>
          </p:cNvSpPr>
          <p:nvPr/>
        </p:nvSpPr>
        <p:spPr bwMode="auto">
          <a:xfrm>
            <a:off x="3221508" y="2238530"/>
            <a:ext cx="4787292" cy="738664"/>
          </a:xfrm>
          <a:prstGeom prst="rect">
            <a:avLst/>
          </a:prstGeom>
          <a:noFill/>
          <a:ln>
            <a:noFill/>
          </a:ln>
          <a:effectLst>
            <a:outerShdw blurRad="50800" dist="50800" dir="5400000" algn="ctr" rotWithShape="0">
              <a:schemeClr val="bg1"/>
            </a:outerShdw>
          </a:effec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800" b="1" spc="-300" dirty="0">
                <a:solidFill>
                  <a:srgbClr val="C00000"/>
                </a:solidFill>
                <a:latin typeface="Arial Black" panose="020B0A04020102020204" pitchFamily="34" charset="0"/>
                <a:cs typeface="Arial" panose="020B0604020202020204" pitchFamily="34" charset="0"/>
              </a:rPr>
              <a:t>THANK   YOU </a:t>
            </a:r>
            <a:endParaRPr lang="en-US" altLang="zh-CN" sz="4800" b="1" spc="-300" dirty="0">
              <a:solidFill>
                <a:srgbClr val="C00000"/>
              </a:solidFill>
              <a:latin typeface="Arial Black" panose="020B0A04020102020204" pitchFamily="34" charset="0"/>
              <a:cs typeface="Arial" panose="020B0604020202020204" pitchFamily="34" charset="0"/>
            </a:endParaRPr>
          </a:p>
        </p:txBody>
      </p:sp>
      <p:pic>
        <p:nvPicPr>
          <p:cNvPr id="2097174" name="图片 30"/>
          <p:cNvPicPr>
            <a:picLocks noChangeAspect="1"/>
          </p:cNvPicPr>
          <p:nvPr/>
        </p:nvPicPr>
        <p:blipFill>
          <a:blip r:embed="rId1" cstate="print"/>
          <a:stretch>
            <a:fillRect/>
          </a:stretch>
        </p:blipFill>
        <p:spPr>
          <a:xfrm>
            <a:off x="8079944" y="18507"/>
            <a:ext cx="1009594" cy="1013432"/>
          </a:xfrm>
          <a:prstGeom prst="rect">
            <a:avLst/>
          </a:prstGeom>
        </p:spPr>
      </p:pic>
      <p:sp>
        <p:nvSpPr>
          <p:cNvPr id="16" name="Freeform 6"/>
          <p:cNvSpPr/>
          <p:nvPr/>
        </p:nvSpPr>
        <p:spPr bwMode="auto">
          <a:xfrm>
            <a:off x="189091" y="219536"/>
            <a:ext cx="784182" cy="781007"/>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7" name="Freeform 9"/>
          <p:cNvSpPr/>
          <p:nvPr/>
        </p:nvSpPr>
        <p:spPr bwMode="auto">
          <a:xfrm>
            <a:off x="754210" y="2139345"/>
            <a:ext cx="1477882" cy="1477882"/>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8" name="Freeform 11"/>
          <p:cNvSpPr/>
          <p:nvPr/>
        </p:nvSpPr>
        <p:spPr bwMode="auto">
          <a:xfrm>
            <a:off x="189091" y="3947215"/>
            <a:ext cx="793707" cy="798469"/>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9" name="Freeform 13"/>
          <p:cNvSpPr/>
          <p:nvPr/>
        </p:nvSpPr>
        <p:spPr bwMode="auto">
          <a:xfrm>
            <a:off x="1465656" y="2359259"/>
            <a:ext cx="612742" cy="617504"/>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21" name="Freeform 15"/>
          <p:cNvSpPr/>
          <p:nvPr/>
        </p:nvSpPr>
        <p:spPr bwMode="auto">
          <a:xfrm>
            <a:off x="1595540" y="1086003"/>
            <a:ext cx="1385570" cy="1029970"/>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22" name="文本框 6"/>
          <p:cNvSpPr txBox="1"/>
          <p:nvPr/>
        </p:nvSpPr>
        <p:spPr>
          <a:xfrm>
            <a:off x="1587567" y="1140139"/>
            <a:ext cx="1459230" cy="829945"/>
          </a:xfrm>
          <a:prstGeom prst="rect">
            <a:avLst/>
          </a:prstGeom>
          <a:noFill/>
          <a:effectLst/>
        </p:spPr>
        <p:txBody>
          <a:bodyPr wrap="square" rtlCol="0">
            <a:spAutoFit/>
          </a:bodyPr>
          <a:lstStyle/>
          <a:p>
            <a:pPr algn="ctr"/>
            <a:r>
              <a:rPr lang="en-US" altLang="zh-CN" sz="4800" dirty="0">
                <a:solidFill>
                  <a:srgbClr val="AE002B"/>
                </a:solidFill>
                <a:latin typeface="Impact" panose="020B0806030902050204" pitchFamily="34" charset="0"/>
              </a:rPr>
              <a:t>2024</a:t>
            </a:r>
            <a:endParaRPr lang="zh-CN" altLang="en-US" sz="4800" dirty="0">
              <a:solidFill>
                <a:srgbClr val="AE002B"/>
              </a:solidFill>
              <a:latin typeface="Impact" panose="020B0806030902050204" pitchFamily="34" charset="0"/>
            </a:endParaRPr>
          </a:p>
        </p:txBody>
      </p:sp>
      <p:sp>
        <p:nvSpPr>
          <p:cNvPr id="23" name="Freeform 10"/>
          <p:cNvSpPr/>
          <p:nvPr/>
        </p:nvSpPr>
        <p:spPr bwMode="auto">
          <a:xfrm>
            <a:off x="453064" y="1933309"/>
            <a:ext cx="602292" cy="667919"/>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l="19669" r="19669"/>
          <a:stretch>
            <a:fillRect/>
          </a:stretch>
        </p:blipFill>
        <p:spPr>
          <a:xfrm>
            <a:off x="319350" y="853767"/>
            <a:ext cx="1181388" cy="1086475"/>
          </a:xfrm>
          <a:prstGeom prst="roundRect">
            <a:avLst/>
          </a:prstGeom>
        </p:spPr>
      </p:pic>
      <p:sp>
        <p:nvSpPr>
          <p:cNvPr id="1048729" name="Freeform 14"/>
          <p:cNvSpPr/>
          <p:nvPr/>
        </p:nvSpPr>
        <p:spPr bwMode="auto">
          <a:xfrm>
            <a:off x="410064" y="3025364"/>
            <a:ext cx="1306441" cy="1306441"/>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3"/>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4265" dirty="0">
              <a:solidFill>
                <a:srgbClr val="AE002B"/>
              </a:solidFill>
              <a:latin typeface="Impact" panose="020B0806030902050204" pitchFamily="34" charset="0"/>
            </a:endParaRPr>
          </a:p>
        </p:txBody>
      </p:sp>
      <p:pic>
        <p:nvPicPr>
          <p:cNvPr id="15" name="图片 1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backgroundRemoval t="2653" b="100000" l="0" r="99115"/>
                    </a14:imgEffect>
                  </a14:imgLayer>
                </a14:imgProps>
              </a:ext>
              <a:ext uri="{28A0092B-C50C-407E-A947-70E740481C1C}">
                <a14:useLocalDpi xmlns:a14="http://schemas.microsoft.com/office/drawing/2010/main" val="0"/>
              </a:ext>
            </a:extLst>
          </a:blip>
          <a:stretch>
            <a:fillRect/>
          </a:stretch>
        </p:blipFill>
        <p:spPr>
          <a:xfrm>
            <a:off x="1587567" y="0"/>
            <a:ext cx="777648" cy="1297227"/>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767" y="213416"/>
            <a:ext cx="5648103" cy="414020"/>
          </a:xfrm>
          <a:prstGeom prst="rect">
            <a:avLst/>
          </a:prstGeom>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报告内容简汇</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摘要</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368028" y="1436117"/>
            <a:ext cx="6407944" cy="1832610"/>
          </a:xfrm>
          <a:prstGeom prst="rect">
            <a:avLst/>
          </a:prstGeom>
          <a:ln>
            <a:solidFill>
              <a:srgbClr val="C00000"/>
            </a:solidFill>
          </a:ln>
        </p:spPr>
        <p:txBody>
          <a:bodyPr wrap="square">
            <a:spAutoFit/>
          </a:bodyPr>
          <a:lstStyle/>
          <a:p>
            <a:pPr marL="285750" marR="0" lvl="0" indent="284480" algn="l" defTabSz="457200" rtl="0" fontAlgn="auto">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a:latin typeface="WPS灵秀黑" charset="-122"/>
                <a:ea typeface="WPS灵秀黑" charset="-122"/>
                <a:cs typeface="WPS灵秀黑" charset="-122"/>
              </a:rPr>
              <a:t>本摘要聚焦于二十届三中全会对社会民生领域，特别是大学生就业、经济方面的深远影响。通过分析会议的精神与决策，展现其在提升民生福祉、促进社会公平与维持可持续发展方面的积极作用。在就业领域，突出了大学生就业、大学生创业与职业培训、校企合作的重要性；经济层面，则强调了构建新发展格局与推动高质量发展的战略部署。以这些具体举措为例，体现了二十届三中全会通过全面深化改革来促进大学生创业、增强社会活力和提升人民生活质量重要作用。展现了中国在民生领域的积极作为与责任担当。</a:t>
            </a:r>
            <a:endParaRPr kumimoji="0" lang="zh-CN" altLang="en-US" b="0" i="0" u="none" strike="noStrike" kern="1200" cap="none" spc="0" normalizeH="0" baseline="0">
              <a:latin typeface="WPS灵秀黑" charset="-122"/>
              <a:ea typeface="WPS灵秀黑" charset="-122"/>
              <a:cs typeface="WPS灵秀黑" charset="-122"/>
            </a:endParaRPr>
          </a:p>
        </p:txBody>
      </p:sp>
      <p:sp>
        <p:nvSpPr>
          <p:cNvPr id="5" name="矩形 4"/>
          <p:cNvSpPr/>
          <p:nvPr/>
        </p:nvSpPr>
        <p:spPr>
          <a:xfrm>
            <a:off x="1368028" y="1110091"/>
            <a:ext cx="484748" cy="506730"/>
          </a:xfrm>
          <a:prstGeom prst="rect">
            <a:avLst/>
          </a:prstGeom>
          <a:solidFill>
            <a:srgbClr val="C00000"/>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摘要</a:t>
            </a:r>
            <a:endPar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 name="矩形 2"/>
          <p:cNvSpPr/>
          <p:nvPr/>
        </p:nvSpPr>
        <p:spPr>
          <a:xfrm>
            <a:off x="1368663" y="3448573"/>
            <a:ext cx="6407944" cy="339725"/>
          </a:xfrm>
          <a:prstGeom prst="rect">
            <a:avLst/>
          </a:prstGeom>
          <a:ln>
            <a:solidFill>
              <a:srgbClr val="C00000"/>
            </a:solidFill>
          </a:ln>
        </p:spPr>
        <p:txBody>
          <a:bodyPr wrap="square">
            <a:spAutoFit/>
          </a:bodyPr>
          <a:lstStyle/>
          <a:p>
            <a:pPr marL="0" marR="0" lvl="0" indent="0" algn="l" defTabSz="457200" rtl="0" eaLnBrk="1" fontAlgn="auto" latinLnBrk="0" hangingPunct="1">
              <a:lnSpc>
                <a:spcPct val="120000"/>
              </a:lnSpc>
              <a:spcBef>
                <a:spcPts val="0"/>
              </a:spcBef>
              <a:spcAft>
                <a:spcPts val="0"/>
              </a:spcAft>
              <a:buClr>
                <a:srgbClr val="C00000"/>
              </a:buClr>
              <a:buSzTx/>
              <a:buFontTx/>
              <a:buNone/>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关键词：全球化经济</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大学生就业</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经济政策</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二十届三中全会</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advTm="3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custDataLst>
              <p:tags r:id="rId1"/>
            </p:custDataLst>
          </p:nvPr>
        </p:nvGrpSpPr>
        <p:grpSpPr>
          <a:xfrm>
            <a:off x="2418860" y="1957119"/>
            <a:ext cx="6833235" cy="473033"/>
            <a:chOff x="2431560" y="1652344"/>
            <a:chExt cx="6833235" cy="473033"/>
          </a:xfrm>
        </p:grpSpPr>
        <p:grpSp>
          <p:nvGrpSpPr>
            <p:cNvPr id="51" name="组合 50"/>
            <p:cNvGrpSpPr/>
            <p:nvPr/>
          </p:nvGrpSpPr>
          <p:grpSpPr>
            <a:xfrm>
              <a:off x="2431560" y="1653234"/>
              <a:ext cx="5987956" cy="472143"/>
              <a:chOff x="2431560" y="986959"/>
              <a:chExt cx="5987956" cy="472143"/>
            </a:xfrm>
          </p:grpSpPr>
          <p:grpSp>
            <p:nvGrpSpPr>
              <p:cNvPr id="52" name="组合 51"/>
              <p:cNvGrpSpPr/>
              <p:nvPr/>
            </p:nvGrpSpPr>
            <p:grpSpPr>
              <a:xfrm>
                <a:off x="2431560" y="986959"/>
                <a:ext cx="5987956" cy="472143"/>
                <a:chOff x="2431560" y="986959"/>
                <a:chExt cx="5987956" cy="472143"/>
              </a:xfrm>
            </p:grpSpPr>
            <p:sp>
              <p:nvSpPr>
                <p:cNvPr id="54" name="平行四边形 53"/>
                <p:cNvSpPr/>
                <p:nvPr>
                  <p:custDataLst>
                    <p:tags r:id="rId2"/>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65"/>
                <p:cNvSpPr/>
                <p:nvPr>
                  <p:custDataLst>
                    <p:tags r:id="rId3"/>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53" name="文本框 66"/>
              <p:cNvSpPr txBox="1"/>
              <p:nvPr>
                <p:custDataLst>
                  <p:tags r:id="rId4"/>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2" name="文本框 19"/>
            <p:cNvSpPr txBox="1"/>
            <p:nvPr>
              <p:custDataLst>
                <p:tags r:id="rId5"/>
              </p:custDataLst>
            </p:nvPr>
          </p:nvSpPr>
          <p:spPr>
            <a:xfrm>
              <a:off x="3181495" y="1652344"/>
              <a:ext cx="6083300"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三中全会中国经济政策研究</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4" name="组合 13"/>
          <p:cNvGrpSpPr/>
          <p:nvPr>
            <p:custDataLst>
              <p:tags r:id="rId6"/>
            </p:custDataLst>
          </p:nvPr>
        </p:nvGrpSpPr>
        <p:grpSpPr>
          <a:xfrm>
            <a:off x="2418860" y="1219590"/>
            <a:ext cx="5987956" cy="475732"/>
            <a:chOff x="2431560" y="983370"/>
            <a:chExt cx="5987956" cy="475732"/>
          </a:xfrm>
        </p:grpSpPr>
        <p:grpSp>
          <p:nvGrpSpPr>
            <p:cNvPr id="10" name="组合 9"/>
            <p:cNvGrpSpPr/>
            <p:nvPr/>
          </p:nvGrpSpPr>
          <p:grpSpPr>
            <a:xfrm>
              <a:off x="2431560" y="986959"/>
              <a:ext cx="5987956" cy="472143"/>
              <a:chOff x="2431560" y="986959"/>
              <a:chExt cx="5987956" cy="472143"/>
            </a:xfrm>
          </p:grpSpPr>
          <p:grpSp>
            <p:nvGrpSpPr>
              <p:cNvPr id="7" name="组合 6"/>
              <p:cNvGrpSpPr/>
              <p:nvPr/>
            </p:nvGrpSpPr>
            <p:grpSpPr>
              <a:xfrm>
                <a:off x="2431560" y="986959"/>
                <a:ext cx="5987956" cy="472143"/>
                <a:chOff x="2431560" y="986959"/>
                <a:chExt cx="5987956" cy="472143"/>
              </a:xfrm>
            </p:grpSpPr>
            <p:sp>
              <p:nvSpPr>
                <p:cNvPr id="5" name="平行四边形 4"/>
                <p:cNvSpPr/>
                <p:nvPr>
                  <p:custDataLst>
                    <p:tags r:id="rId7"/>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3" name="矩形: 圆角 65"/>
                <p:cNvSpPr/>
                <p:nvPr>
                  <p:custDataLst>
                    <p:tags r:id="rId8"/>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1048624" name="文本框 66"/>
              <p:cNvSpPr txBox="1"/>
              <p:nvPr>
                <p:custDataLst>
                  <p:tags r:id="rId9"/>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5" name="文本框 67"/>
            <p:cNvSpPr txBox="1"/>
            <p:nvPr>
              <p:custDataLst>
                <p:tags r:id="rId10"/>
              </p:custDataLst>
            </p:nvPr>
          </p:nvSpPr>
          <p:spPr>
            <a:xfrm>
              <a:off x="3177898" y="983370"/>
              <a:ext cx="5103302"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实践调研与调研结果分析</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2097159" name="图片 89"/>
          <p:cNvPicPr>
            <a:picLocks noChangeAspect="1"/>
          </p:cNvPicPr>
          <p:nvPr/>
        </p:nvPicPr>
        <p:blipFill>
          <a:blip r:embed="rId11" cstate="print"/>
          <a:stretch>
            <a:fillRect/>
          </a:stretch>
        </p:blipFill>
        <p:spPr>
          <a:xfrm>
            <a:off x="8268702" y="10961"/>
            <a:ext cx="876212" cy="879544"/>
          </a:xfrm>
          <a:prstGeom prst="rect">
            <a:avLst/>
          </a:prstGeom>
        </p:spPr>
      </p:pic>
      <p:grpSp>
        <p:nvGrpSpPr>
          <p:cNvPr id="12" name="组合 11"/>
          <p:cNvGrpSpPr/>
          <p:nvPr>
            <p:custDataLst>
              <p:tags r:id="rId12"/>
            </p:custDataLst>
          </p:nvPr>
        </p:nvGrpSpPr>
        <p:grpSpPr>
          <a:xfrm>
            <a:off x="2418860" y="2718619"/>
            <a:ext cx="6833235" cy="829945"/>
            <a:chOff x="2431560" y="2428895"/>
            <a:chExt cx="6833235" cy="829945"/>
          </a:xfrm>
        </p:grpSpPr>
        <p:grpSp>
          <p:nvGrpSpPr>
            <p:cNvPr id="57" name="组合 56"/>
            <p:cNvGrpSpPr/>
            <p:nvPr/>
          </p:nvGrpSpPr>
          <p:grpSpPr>
            <a:xfrm>
              <a:off x="2431560" y="2439275"/>
              <a:ext cx="5987956" cy="472143"/>
              <a:chOff x="2431560" y="986959"/>
              <a:chExt cx="5987956" cy="472143"/>
            </a:xfrm>
          </p:grpSpPr>
          <p:grpSp>
            <p:nvGrpSpPr>
              <p:cNvPr id="58" name="组合 57"/>
              <p:cNvGrpSpPr/>
              <p:nvPr/>
            </p:nvGrpSpPr>
            <p:grpSpPr>
              <a:xfrm>
                <a:off x="2431560" y="986959"/>
                <a:ext cx="5987956" cy="472143"/>
                <a:chOff x="2431560" y="986959"/>
                <a:chExt cx="5987956" cy="472143"/>
              </a:xfrm>
            </p:grpSpPr>
            <p:sp>
              <p:nvSpPr>
                <p:cNvPr id="60" name="平行四边形 59"/>
                <p:cNvSpPr/>
                <p:nvPr>
                  <p:custDataLst>
                    <p:tags r:id="rId13"/>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5"/>
                <p:cNvSpPr/>
                <p:nvPr>
                  <p:custDataLst>
                    <p:tags r:id="rId14"/>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59" name="文本框 66"/>
              <p:cNvSpPr txBox="1"/>
              <p:nvPr>
                <p:custDataLst>
                  <p:tags r:id="rId15"/>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8" name="文本框 19"/>
            <p:cNvSpPr txBox="1"/>
            <p:nvPr>
              <p:custDataLst>
                <p:tags r:id="rId16"/>
              </p:custDataLst>
            </p:nvPr>
          </p:nvSpPr>
          <p:spPr>
            <a:xfrm>
              <a:off x="3194830" y="2428895"/>
              <a:ext cx="6069965" cy="82994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三中全会精神指引大学生就业的实践路径</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 name="组合 12"/>
          <p:cNvGrpSpPr/>
          <p:nvPr>
            <p:custDataLst>
              <p:tags r:id="rId17"/>
            </p:custDataLst>
          </p:nvPr>
        </p:nvGrpSpPr>
        <p:grpSpPr>
          <a:xfrm>
            <a:off x="2418860" y="3489609"/>
            <a:ext cx="5987956" cy="472143"/>
            <a:chOff x="2431560" y="3252813"/>
            <a:chExt cx="5987956" cy="472143"/>
          </a:xfrm>
        </p:grpSpPr>
        <p:grpSp>
          <p:nvGrpSpPr>
            <p:cNvPr id="62" name="组合 61"/>
            <p:cNvGrpSpPr/>
            <p:nvPr/>
          </p:nvGrpSpPr>
          <p:grpSpPr>
            <a:xfrm>
              <a:off x="2431560" y="3252813"/>
              <a:ext cx="5987956" cy="472143"/>
              <a:chOff x="2431560" y="986959"/>
              <a:chExt cx="5987956" cy="472143"/>
            </a:xfrm>
          </p:grpSpPr>
          <p:grpSp>
            <p:nvGrpSpPr>
              <p:cNvPr id="63" name="组合 62"/>
              <p:cNvGrpSpPr/>
              <p:nvPr/>
            </p:nvGrpSpPr>
            <p:grpSpPr>
              <a:xfrm>
                <a:off x="2431560" y="986959"/>
                <a:ext cx="5987956" cy="472143"/>
                <a:chOff x="2431560" y="986959"/>
                <a:chExt cx="5987956" cy="472143"/>
              </a:xfrm>
            </p:grpSpPr>
            <p:sp>
              <p:nvSpPr>
                <p:cNvPr id="65" name="平行四边形 64"/>
                <p:cNvSpPr/>
                <p:nvPr>
                  <p:custDataLst>
                    <p:tags r:id="rId18"/>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p:cNvSpPr/>
                <p:nvPr>
                  <p:custDataLst>
                    <p:tags r:id="rId19"/>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64" name="文本框 66"/>
              <p:cNvSpPr txBox="1"/>
              <p:nvPr>
                <p:custDataLst>
                  <p:tags r:id="rId20"/>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31" name="文本框 67"/>
            <p:cNvSpPr txBox="1"/>
            <p:nvPr>
              <p:custDataLst>
                <p:tags r:id="rId21"/>
              </p:custDataLst>
            </p:nvPr>
          </p:nvSpPr>
          <p:spPr>
            <a:xfrm>
              <a:off x="3232136" y="3252813"/>
              <a:ext cx="5187380"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总结与展望</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82644" y="0"/>
            <a:ext cx="2499271" cy="5143500"/>
            <a:chOff x="-82644" y="0"/>
            <a:chExt cx="2499271" cy="5143500"/>
          </a:xfrm>
        </p:grpSpPr>
        <p:pic>
          <p:nvPicPr>
            <p:cNvPr id="3" name="图片 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644" y="3230930"/>
              <a:ext cx="2496457" cy="1912570"/>
            </a:xfrm>
            <a:prstGeom prst="rect">
              <a:avLst/>
            </a:prstGeom>
          </p:spPr>
        </p:pic>
        <p:grpSp>
          <p:nvGrpSpPr>
            <p:cNvPr id="16" name="组合 15"/>
            <p:cNvGrpSpPr/>
            <p:nvPr/>
          </p:nvGrpSpPr>
          <p:grpSpPr>
            <a:xfrm>
              <a:off x="-82644" y="0"/>
              <a:ext cx="2499271" cy="5136243"/>
              <a:chOff x="-82644" y="0"/>
              <a:chExt cx="2499271" cy="5136243"/>
            </a:xfrm>
          </p:grpSpPr>
          <p:grpSp>
            <p:nvGrpSpPr>
              <p:cNvPr id="45" name="组合 90"/>
              <p:cNvGrpSpPr/>
              <p:nvPr/>
            </p:nvGrpSpPr>
            <p:grpSpPr>
              <a:xfrm>
                <a:off x="-82644" y="0"/>
                <a:ext cx="2496457" cy="3230930"/>
                <a:chOff x="-82644" y="0"/>
                <a:chExt cx="2496457" cy="3230930"/>
              </a:xfrm>
            </p:grpSpPr>
            <p:sp>
              <p:nvSpPr>
                <p:cNvPr id="1048618" name="矩形 5"/>
                <p:cNvSpPr/>
                <p:nvPr/>
              </p:nvSpPr>
              <p:spPr>
                <a:xfrm>
                  <a:off x="-82644" y="0"/>
                  <a:ext cx="2496457" cy="32309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19" name="文本框 6"/>
                <p:cNvSpPr txBox="1"/>
                <p:nvPr/>
              </p:nvSpPr>
              <p:spPr>
                <a:xfrm>
                  <a:off x="587828" y="605903"/>
                  <a:ext cx="1146629" cy="1322070"/>
                </a:xfrm>
                <a:prstGeom prst="rect">
                  <a:avLst/>
                </a:prstGeom>
                <a:noFill/>
              </p:spPr>
              <p:txBody>
                <a:bodyPr wrap="square" rtlCol="0">
                  <a:spAutoFit/>
                </a:bodyPr>
                <a:lstStyle/>
                <a:p>
                  <a:pPr algn="ctr"/>
                  <a:r>
                    <a:rPr lang="zh-CN" altLang="en-US" sz="4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目录</a:t>
                  </a:r>
                  <a:endParaRPr lang="zh-CN" altLang="en-US" sz="4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4" name="矩形 3"/>
              <p:cNvSpPr/>
              <p:nvPr/>
            </p:nvSpPr>
            <p:spPr>
              <a:xfrm>
                <a:off x="-79830" y="3223673"/>
                <a:ext cx="2496457" cy="1912570"/>
              </a:xfrm>
              <a:prstGeom prst="rect">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01</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122275"/>
            <a:ext cx="5289380" cy="1383665"/>
            <a:chOff x="3749212" y="2031810"/>
            <a:chExt cx="4918965" cy="1383665"/>
          </a:xfrm>
        </p:grpSpPr>
        <p:sp>
          <p:nvSpPr>
            <p:cNvPr id="1048647" name="矩形 3"/>
            <p:cNvSpPr/>
            <p:nvPr/>
          </p:nvSpPr>
          <p:spPr>
            <a:xfrm>
              <a:off x="3749212" y="2031810"/>
              <a:ext cx="4157929" cy="1383665"/>
            </a:xfrm>
            <a:prstGeom prst="rect">
              <a:avLst/>
            </a:prstGeom>
          </p:spPr>
          <p:txBody>
            <a:bodyPr wrap="square">
              <a:spAutoFit/>
            </a:bodyPr>
            <a:lstStyle/>
            <a:p>
              <a:pPr algn="dist"/>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48" name="文本框 4"/>
            <p:cNvSpPr txBox="1"/>
            <p:nvPr/>
          </p:nvSpPr>
          <p:spPr>
            <a:xfrm>
              <a:off x="3749212" y="2664905"/>
              <a:ext cx="3756368" cy="368300"/>
            </a:xfrm>
            <a:prstGeom prst="rect">
              <a:avLst/>
            </a:prstGeom>
            <a:noFill/>
          </p:spPr>
          <p:txBody>
            <a:bodyPr wrap="square" rtlCol="0">
              <a:spAutoFit/>
            </a:bodyPr>
            <a:lstStyle/>
            <a:p>
              <a:pPr algn="dist">
                <a:lnSpc>
                  <a:spcPct val="150000"/>
                </a:lnSpc>
              </a:pPr>
              <a:r>
                <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rPr>
                <a:t>Practical Research and Analysis of Research Results</a:t>
              </a:r>
              <a:endPar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cxnSp>
          <p:nvCxnSpPr>
            <p:cNvPr id="3145730" name="直接连接符 2"/>
            <p:cNvCxnSpPr/>
            <p:nvPr/>
          </p:nvCxnSpPr>
          <p:spPr>
            <a:xfrm>
              <a:off x="3847663" y="2664701"/>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45"/>
                                        </p:tgtEl>
                                        <p:attrNameLst>
                                          <p:attrName>style.visibility</p:attrName>
                                        </p:attrNameLst>
                                      </p:cBhvr>
                                      <p:to>
                                        <p:strVal val="visible"/>
                                      </p:to>
                                    </p:set>
                                    <p:anim calcmode="lin" valueType="num">
                                      <p:cBhvr>
                                        <p:cTn id="7" dur="500" fill="hold"/>
                                        <p:tgtEl>
                                          <p:spTgt spid="1048645"/>
                                        </p:tgtEl>
                                        <p:attrNameLst>
                                          <p:attrName>ppt_w</p:attrName>
                                        </p:attrNameLst>
                                      </p:cBhvr>
                                      <p:tavLst>
                                        <p:tav tm="0">
                                          <p:val>
                                            <p:fltVal val="0"/>
                                          </p:val>
                                        </p:tav>
                                        <p:tav tm="100000">
                                          <p:val>
                                            <p:strVal val="#ppt_w"/>
                                          </p:val>
                                        </p:tav>
                                      </p:tavLst>
                                    </p:anim>
                                    <p:anim calcmode="lin" valueType="num">
                                      <p:cBhvr>
                                        <p:cTn id="8" dur="500" fill="hold"/>
                                        <p:tgtEl>
                                          <p:spTgt spid="1048645"/>
                                        </p:tgtEl>
                                        <p:attrNameLst>
                                          <p:attrName>ppt_h</p:attrName>
                                        </p:attrNameLst>
                                      </p:cBhvr>
                                      <p:tavLst>
                                        <p:tav tm="0">
                                          <p:val>
                                            <p:fltVal val="0"/>
                                          </p:val>
                                        </p:tav>
                                        <p:tav tm="100000">
                                          <p:val>
                                            <p:strVal val="#ppt_h"/>
                                          </p:val>
                                        </p:tav>
                                      </p:tavLst>
                                    </p:anim>
                                    <p:animEffect transition="in" filter="fade">
                                      <p:cBhvr>
                                        <p:cTn id="9" dur="500"/>
                                        <p:tgtEl>
                                          <p:spTgt spid="104864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48646"/>
                                        </p:tgtEl>
                                        <p:attrNameLst>
                                          <p:attrName>style.visibility</p:attrName>
                                        </p:attrNameLst>
                                      </p:cBhvr>
                                      <p:to>
                                        <p:strVal val="visible"/>
                                      </p:to>
                                    </p:set>
                                    <p:anim calcmode="lin" valueType="num">
                                      <p:cBhvr>
                                        <p:cTn id="13" dur="1000" fill="hold"/>
                                        <p:tgtEl>
                                          <p:spTgt spid="1048646"/>
                                        </p:tgtEl>
                                        <p:attrNameLst>
                                          <p:attrName>ppt_w</p:attrName>
                                        </p:attrNameLst>
                                      </p:cBhvr>
                                      <p:tavLst>
                                        <p:tav tm="0">
                                          <p:val>
                                            <p:fltVal val="0"/>
                                          </p:val>
                                        </p:tav>
                                        <p:tav tm="100000">
                                          <p:val>
                                            <p:strVal val="#ppt_w"/>
                                          </p:val>
                                        </p:tav>
                                      </p:tavLst>
                                    </p:anim>
                                    <p:anim calcmode="lin" valueType="num">
                                      <p:cBhvr>
                                        <p:cTn id="14" dur="1000" fill="hold"/>
                                        <p:tgtEl>
                                          <p:spTgt spid="1048646"/>
                                        </p:tgtEl>
                                        <p:attrNameLst>
                                          <p:attrName>ppt_h</p:attrName>
                                        </p:attrNameLst>
                                      </p:cBhvr>
                                      <p:tavLst>
                                        <p:tav tm="0">
                                          <p:val>
                                            <p:fltVal val="0"/>
                                          </p:val>
                                        </p:tav>
                                        <p:tav tm="100000">
                                          <p:val>
                                            <p:strVal val="#ppt_h"/>
                                          </p:val>
                                        </p:tav>
                                      </p:tavLst>
                                    </p:anim>
                                    <p:anim calcmode="lin" valueType="num">
                                      <p:cBhvr>
                                        <p:cTn id="15" dur="1000" fill="hold"/>
                                        <p:tgtEl>
                                          <p:spTgt spid="1048646"/>
                                        </p:tgtEl>
                                        <p:attrNameLst>
                                          <p:attrName>style.rotation</p:attrName>
                                        </p:attrNameLst>
                                      </p:cBhvr>
                                      <p:tavLst>
                                        <p:tav tm="0">
                                          <p:val>
                                            <p:fltVal val="90"/>
                                          </p:val>
                                        </p:tav>
                                        <p:tav tm="100000">
                                          <p:val>
                                            <p:fltVal val="0"/>
                                          </p:val>
                                        </p:tav>
                                      </p:tavLst>
                                    </p:anim>
                                    <p:animEffect transition="in" filter="fade">
                                      <p:cBhvr>
                                        <p:cTn id="16" dur="1000"/>
                                        <p:tgtEl>
                                          <p:spTgt spid="1048646"/>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bldLvl="0" animBg="1"/>
      <p:bldP spid="10486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19888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737235"/>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2" name="文本框 1"/>
          <p:cNvSpPr txBox="1"/>
          <p:nvPr/>
        </p:nvSpPr>
        <p:spPr>
          <a:xfrm>
            <a:off x="355600" y="1036955"/>
            <a:ext cx="4450080" cy="1129665"/>
          </a:xfrm>
          <a:prstGeom prst="rect">
            <a:avLst/>
          </a:prstGeom>
          <a:noFill/>
        </p:spPr>
        <p:txBody>
          <a:bodyPr wrap="square" rtlCol="0">
            <a:spAutoFit/>
          </a:bodyPr>
          <a:p>
            <a:r>
              <a:rPr lang="zh-CN" altLang="en-US">
                <a:latin typeface="WPS灵秀黑" charset="-122"/>
                <a:ea typeface="WPS灵秀黑" charset="-122"/>
                <a:cs typeface="WPS灵秀黑" charset="-122"/>
                <a:sym typeface="WPS灵秀黑" charset="-122"/>
              </a:rPr>
              <a:t>为了全面理解大学生对党的二十届三中全会经济政策及就业优先战略的理解，本研究采用了问卷调查法作为主要的数据收集手段。线上腾讯问卷设计涵盖了就业市场现状、政策认知、职业规划等核心内容，最终收集了</a:t>
            </a:r>
            <a:r>
              <a:rPr lang="en-US" altLang="zh-CN">
                <a:latin typeface="WPS灵秀黑" charset="-122"/>
                <a:ea typeface="WPS灵秀黑" charset="-122"/>
                <a:cs typeface="WPS灵秀黑" charset="-122"/>
                <a:sym typeface="WPS灵秀黑" charset="-122"/>
              </a:rPr>
              <a:t>66</a:t>
            </a:r>
            <a:r>
              <a:rPr lang="zh-CN" altLang="en-US">
                <a:latin typeface="WPS灵秀黑" charset="-122"/>
                <a:ea typeface="WPS灵秀黑" charset="-122"/>
                <a:cs typeface="WPS灵秀黑" charset="-122"/>
                <a:sym typeface="WPS灵秀黑" charset="-122"/>
              </a:rPr>
              <a:t>份有效问卷数据。</a:t>
            </a:r>
            <a:endParaRPr lang="zh-CN" altLang="en-US">
              <a:latin typeface="WPS灵秀黑" charset="-122"/>
              <a:ea typeface="WPS灵秀黑" charset="-122"/>
              <a:cs typeface="WPS灵秀黑" charset="-122"/>
              <a:sym typeface="WPS灵秀黑" charset="-122"/>
            </a:endParaRPr>
          </a:p>
        </p:txBody>
      </p:sp>
      <p:pic>
        <p:nvPicPr>
          <p:cNvPr id="7" name="图片 6" descr="微信图片_20241123160003"/>
          <p:cNvPicPr>
            <a:picLocks noChangeAspect="1"/>
          </p:cNvPicPr>
          <p:nvPr/>
        </p:nvPicPr>
        <p:blipFill>
          <a:blip r:embed="rId1"/>
          <a:stretch>
            <a:fillRect/>
          </a:stretch>
        </p:blipFill>
        <p:spPr>
          <a:xfrm>
            <a:off x="4805680" y="1029970"/>
            <a:ext cx="3418840" cy="1208405"/>
          </a:xfrm>
          <a:prstGeom prst="rect">
            <a:avLst/>
          </a:prstGeom>
        </p:spPr>
      </p:pic>
      <p:sp>
        <p:nvSpPr>
          <p:cNvPr id="11" name="文本框 10"/>
          <p:cNvSpPr txBox="1"/>
          <p:nvPr/>
        </p:nvSpPr>
        <p:spPr>
          <a:xfrm>
            <a:off x="355600" y="2122170"/>
            <a:ext cx="3790950" cy="299085"/>
          </a:xfrm>
          <a:prstGeom prst="rect">
            <a:avLst/>
          </a:prstGeom>
          <a:noFill/>
        </p:spPr>
        <p:txBody>
          <a:bodyPr wrap="square" rtlCol="0">
            <a:spAutoFit/>
          </a:bodyPr>
          <a:p>
            <a:r>
              <a:rPr lang="zh-CN" altLang="en-US">
                <a:latin typeface="WPS灵秀黑" charset="-122"/>
                <a:ea typeface="WPS灵秀黑" charset="-122"/>
                <a:cs typeface="WPS灵秀黑" charset="-122"/>
              </a:rPr>
              <a:t>下面两图为此次线上腾讯问卷部分题目收集</a:t>
            </a:r>
            <a:r>
              <a:rPr lang="zh-CN" altLang="en-US">
                <a:latin typeface="WPS灵秀黑" charset="-122"/>
                <a:ea typeface="WPS灵秀黑" charset="-122"/>
                <a:cs typeface="WPS灵秀黑" charset="-122"/>
              </a:rPr>
              <a:t>情况</a:t>
            </a:r>
            <a:endParaRPr lang="zh-CN" altLang="en-US">
              <a:latin typeface="WPS灵秀黑" charset="-122"/>
              <a:ea typeface="WPS灵秀黑" charset="-122"/>
              <a:cs typeface="WPS灵秀黑" charset="-122"/>
            </a:endParaRPr>
          </a:p>
        </p:txBody>
      </p:sp>
      <p:pic>
        <p:nvPicPr>
          <p:cNvPr id="12" name="图片 11" descr="微信图片_20241123171733"/>
          <p:cNvPicPr>
            <a:picLocks noChangeAspect="1"/>
          </p:cNvPicPr>
          <p:nvPr/>
        </p:nvPicPr>
        <p:blipFill>
          <a:blip r:embed="rId2"/>
          <a:stretch>
            <a:fillRect/>
          </a:stretch>
        </p:blipFill>
        <p:spPr>
          <a:xfrm>
            <a:off x="467995" y="2472690"/>
            <a:ext cx="3952875" cy="2438400"/>
          </a:xfrm>
          <a:prstGeom prst="rect">
            <a:avLst/>
          </a:prstGeom>
        </p:spPr>
      </p:pic>
      <p:pic>
        <p:nvPicPr>
          <p:cNvPr id="14" name="图片 13" descr="微信图片_20241123171741"/>
          <p:cNvPicPr>
            <a:picLocks noChangeAspect="1"/>
          </p:cNvPicPr>
          <p:nvPr/>
        </p:nvPicPr>
        <p:blipFill>
          <a:blip r:embed="rId3"/>
          <a:stretch>
            <a:fillRect/>
          </a:stretch>
        </p:blipFill>
        <p:spPr>
          <a:xfrm>
            <a:off x="4704715" y="2472055"/>
            <a:ext cx="3957320" cy="2439035"/>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47637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737235"/>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4" name="文本框 3"/>
          <p:cNvSpPr txBox="1"/>
          <p:nvPr/>
        </p:nvSpPr>
        <p:spPr>
          <a:xfrm>
            <a:off x="285750" y="838200"/>
            <a:ext cx="4203700" cy="299085"/>
          </a:xfrm>
          <a:prstGeom prst="rect">
            <a:avLst/>
          </a:prstGeom>
          <a:noFill/>
        </p:spPr>
        <p:txBody>
          <a:bodyPr wrap="square" rtlCol="0">
            <a:spAutoFit/>
          </a:bodyPr>
          <a:p>
            <a:r>
              <a:rPr lang="zh-CN" altLang="en-US">
                <a:latin typeface="WPS灵秀黑" charset="-122"/>
                <a:ea typeface="WPS灵秀黑" charset="-122"/>
                <a:cs typeface="WPS灵秀黑" charset="-122"/>
              </a:rPr>
              <a:t>我们小组针对问卷结果分析并给出相对应的建议</a:t>
            </a:r>
            <a:endParaRPr lang="zh-CN" altLang="en-US"/>
          </a:p>
        </p:txBody>
      </p:sp>
      <p:sp>
        <p:nvSpPr>
          <p:cNvPr id="2" name="文本框 1"/>
          <p:cNvSpPr txBox="1"/>
          <p:nvPr/>
        </p:nvSpPr>
        <p:spPr>
          <a:xfrm>
            <a:off x="285750" y="1287780"/>
            <a:ext cx="3825875" cy="2158365"/>
          </a:xfrm>
          <a:prstGeom prst="rect">
            <a:avLst/>
          </a:prstGeom>
          <a:noFill/>
        </p:spPr>
        <p:txBody>
          <a:bodyPr wrap="square" rtlCol="0">
            <a:spAutoFit/>
          </a:bodyPr>
          <a:p>
            <a:pPr algn="l">
              <a:lnSpc>
                <a:spcPct val="120000"/>
              </a:lnSpc>
              <a:buClrTx/>
              <a:buSzTx/>
              <a:buFontTx/>
            </a:pPr>
            <a:r>
              <a:rPr lang="zh-CN" altLang="en-US" sz="1400">
                <a:latin typeface="WPS灵秀黑" charset="-122"/>
                <a:ea typeface="WPS灵秀黑" charset="-122"/>
                <a:cs typeface="WPS灵秀黑" charset="-122"/>
              </a:rPr>
              <a:t>对于经济形势与政策认知：</a:t>
            </a:r>
            <a:endParaRPr lang="zh-CN" altLang="en-US" sz="1400">
              <a:latin typeface="WPS灵秀黑" charset="-122"/>
              <a:ea typeface="WPS灵秀黑" charset="-122"/>
              <a:cs typeface="WPS灵秀黑" charset="-122"/>
            </a:endParaRPr>
          </a:p>
          <a:p>
            <a:pPr algn="l">
              <a:lnSpc>
                <a:spcPct val="120000"/>
              </a:lnSpc>
              <a:buClrTx/>
              <a:buSzTx/>
              <a:buFontTx/>
            </a:pPr>
            <a:r>
              <a:rPr lang="zh-CN" altLang="en-US" sz="1400">
                <a:latin typeface="WPS灵秀黑" charset="-122"/>
                <a:ea typeface="WPS灵秀黑" charset="-122"/>
                <a:cs typeface="WPS灵秀黑" charset="-122"/>
              </a:rPr>
              <a:t>多数学生认为当前的经济形势较为一般，56.1%的学生对未来发展感到迷茫，这反映出经济环境的波动在一定程度上为大学生就业增添了压力。与此同时，有50%的学生表示了解政府支持大学生就业的相关政策，但仍有28.8%的学生完全不了解政策内容。</a:t>
            </a:r>
            <a:endParaRPr lang="zh-CN" altLang="en-US" sz="1400">
              <a:latin typeface="WPS灵秀黑" charset="-122"/>
              <a:ea typeface="WPS灵秀黑" charset="-122"/>
              <a:cs typeface="WPS灵秀黑" charset="-122"/>
            </a:endParaRPr>
          </a:p>
          <a:p>
            <a:pPr algn="l">
              <a:lnSpc>
                <a:spcPct val="120000"/>
              </a:lnSpc>
              <a:buClrTx/>
              <a:buSzTx/>
              <a:buFontTx/>
            </a:pPr>
            <a:endParaRPr lang="zh-CN" altLang="en-US" sz="1400">
              <a:latin typeface="WPS灵秀黑" charset="-122"/>
              <a:ea typeface="WPS灵秀黑" charset="-122"/>
              <a:cs typeface="WPS灵秀黑" charset="-122"/>
            </a:endParaRPr>
          </a:p>
        </p:txBody>
      </p:sp>
      <p:pic>
        <p:nvPicPr>
          <p:cNvPr id="1073742865" name="图片 1" descr="1bc9a7c48506b5c77a8fd78c6275120"/>
          <p:cNvPicPr>
            <a:picLocks noChangeAspect="1"/>
          </p:cNvPicPr>
          <p:nvPr/>
        </p:nvPicPr>
        <p:blipFill>
          <a:blip r:embed="rId1"/>
          <a:stretch>
            <a:fillRect/>
          </a:stretch>
        </p:blipFill>
        <p:spPr>
          <a:xfrm>
            <a:off x="4341495" y="1521460"/>
            <a:ext cx="4298950" cy="3086735"/>
          </a:xfrm>
          <a:prstGeom prst="rect">
            <a:avLst/>
          </a:prstGeom>
          <a:noFill/>
          <a:ln w="9525">
            <a:noFill/>
          </a:ln>
        </p:spPr>
      </p:pic>
      <p:sp>
        <p:nvSpPr>
          <p:cNvPr id="6" name="文本框 5"/>
          <p:cNvSpPr txBox="1"/>
          <p:nvPr/>
        </p:nvSpPr>
        <p:spPr>
          <a:xfrm>
            <a:off x="224790" y="3227070"/>
            <a:ext cx="3764915" cy="1598930"/>
          </a:xfrm>
          <a:prstGeom prst="rect">
            <a:avLst/>
          </a:prstGeom>
          <a:noFill/>
        </p:spPr>
        <p:txBody>
          <a:bodyPr wrap="square" rtlCol="0">
            <a:spAutoFit/>
          </a:bodyPr>
          <a:p>
            <a:pPr>
              <a:lnSpc>
                <a:spcPct val="120000"/>
              </a:lnSpc>
            </a:pPr>
            <a:r>
              <a:rPr lang="zh-CN" altLang="en-US" sz="1400">
                <a:latin typeface="WPS灵秀黑" charset="-122"/>
                <a:ea typeface="WPS灵秀黑" charset="-122"/>
                <a:cs typeface="WPS灵秀黑" charset="-122"/>
              </a:rPr>
              <a:t>建议：</a:t>
            </a:r>
            <a:endParaRPr lang="zh-CN" altLang="en-US" sz="1400">
              <a:latin typeface="WPS灵秀黑" charset="-122"/>
              <a:ea typeface="WPS灵秀黑" charset="-122"/>
              <a:cs typeface="WPS灵秀黑" charset="-122"/>
            </a:endParaRPr>
          </a:p>
          <a:p>
            <a:pPr>
              <a:lnSpc>
                <a:spcPct val="120000"/>
              </a:lnSpc>
            </a:pPr>
            <a:r>
              <a:rPr lang="zh-CN" altLang="en-US" sz="1400">
                <a:latin typeface="WPS灵秀黑" charset="-122"/>
                <a:ea typeface="WPS灵秀黑" charset="-122"/>
                <a:cs typeface="WPS灵秀黑" charset="-122"/>
              </a:rPr>
              <a:t>学校和政府应加强就业政策的宣传力度，借助讲座、线上推广等多种形式，让学生充分了解就业优先战略及相关支持政策，以帮助他们更好地应对就业挑战。</a:t>
            </a:r>
            <a:endParaRPr lang="zh-CN" altLang="en-US" sz="1400">
              <a:latin typeface="WPS灵秀黑" charset="-122"/>
              <a:ea typeface="WPS灵秀黑" charset="-122"/>
              <a:cs typeface="WPS灵秀黑" charset="-122"/>
            </a:endParaRPr>
          </a:p>
          <a:p>
            <a:endParaRPr lang="zh-CN" altLang="en-US" sz="1400">
              <a:latin typeface="WPS灵秀黑" charset="-122"/>
              <a:ea typeface="WPS灵秀黑" charset="-122"/>
              <a:cs typeface="WPS灵秀黑" charset="-122"/>
            </a:endParaRP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230695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2" name="文本框 1"/>
          <p:cNvSpPr txBox="1"/>
          <p:nvPr/>
        </p:nvSpPr>
        <p:spPr>
          <a:xfrm>
            <a:off x="285750" y="1287780"/>
            <a:ext cx="3825875" cy="1489075"/>
          </a:xfrm>
          <a:prstGeom prst="rect">
            <a:avLst/>
          </a:prstGeom>
          <a:noFill/>
        </p:spPr>
        <p:txBody>
          <a:bodyPr wrap="square" rtlCol="0">
            <a:spAutoFit/>
          </a:bodyPr>
          <a:p>
            <a:pPr>
              <a:lnSpc>
                <a:spcPct val="130000"/>
              </a:lnSpc>
              <a:buClrTx/>
              <a:buSzTx/>
              <a:buFontTx/>
            </a:pPr>
            <a:r>
              <a:rPr lang="zh-CN" altLang="en-US" sz="1400">
                <a:latin typeface="WPS灵秀黑" charset="-122"/>
                <a:ea typeface="WPS灵秀黑" charset="-122"/>
                <a:cs typeface="WPS灵秀黑" charset="-122"/>
              </a:rPr>
              <a:t>对于创业意识与实践需求：</a:t>
            </a:r>
            <a:endParaRPr lang="zh-CN" altLang="en-US" sz="1400">
              <a:latin typeface="WPS灵秀黑" charset="-122"/>
              <a:ea typeface="WPS灵秀黑" charset="-122"/>
              <a:cs typeface="WPS灵秀黑" charset="-122"/>
            </a:endParaRPr>
          </a:p>
          <a:p>
            <a:pPr>
              <a:lnSpc>
                <a:spcPct val="130000"/>
              </a:lnSpc>
              <a:buClrTx/>
              <a:buSzTx/>
              <a:buFontTx/>
            </a:pPr>
            <a:r>
              <a:rPr lang="zh-CN" altLang="en-US" sz="1400">
                <a:latin typeface="WPS灵秀黑" charset="-122"/>
                <a:ea typeface="WPS灵秀黑" charset="-122"/>
                <a:cs typeface="WPS灵秀黑" charset="-122"/>
              </a:rPr>
              <a:t>问卷显示，</a:t>
            </a:r>
            <a:r>
              <a:rPr lang="en-US" altLang="zh-CN" sz="1400">
                <a:latin typeface="WPS灵秀黑" charset="-122"/>
                <a:ea typeface="WPS灵秀黑" charset="-122"/>
                <a:cs typeface="WPS灵秀黑" charset="-122"/>
              </a:rPr>
              <a:t>53%</a:t>
            </a:r>
            <a:r>
              <a:rPr lang="zh-CN" altLang="en-US" sz="1400">
                <a:latin typeface="WPS灵秀黑" charset="-122"/>
                <a:ea typeface="WPS灵秀黑" charset="-122"/>
                <a:cs typeface="WPS灵秀黑" charset="-122"/>
              </a:rPr>
              <a:t>的学生有创业想法但缺乏具体实施方案，另有</a:t>
            </a:r>
            <a:r>
              <a:rPr lang="en-US" altLang="zh-CN" sz="1400">
                <a:latin typeface="WPS灵秀黑" charset="-122"/>
                <a:ea typeface="WPS灵秀黑" charset="-122"/>
                <a:cs typeface="WPS灵秀黑" charset="-122"/>
              </a:rPr>
              <a:t>27.3%</a:t>
            </a:r>
            <a:r>
              <a:rPr lang="zh-CN" altLang="en-US" sz="1400">
                <a:latin typeface="WPS灵秀黑" charset="-122"/>
                <a:ea typeface="WPS灵秀黑" charset="-122"/>
                <a:cs typeface="WPS灵秀黑" charset="-122"/>
              </a:rPr>
              <a:t>的学生对创业表现出浓厚兴趣。同时，</a:t>
            </a:r>
            <a:r>
              <a:rPr lang="en-US" altLang="zh-CN" sz="1400">
                <a:latin typeface="WPS灵秀黑" charset="-122"/>
                <a:ea typeface="WPS灵秀黑" charset="-122"/>
                <a:cs typeface="WPS灵秀黑" charset="-122"/>
              </a:rPr>
              <a:t>47%</a:t>
            </a:r>
            <a:r>
              <a:rPr lang="zh-CN" altLang="en-US" sz="1400">
                <a:latin typeface="WPS灵秀黑" charset="-122"/>
                <a:ea typeface="WPS灵秀黑" charset="-122"/>
                <a:cs typeface="WPS灵秀黑" charset="-122"/>
              </a:rPr>
              <a:t>的学生认为实践经验是提升就业竞争力的关键因素。</a:t>
            </a:r>
            <a:endParaRPr lang="zh-CN" altLang="en-US" sz="1400">
              <a:latin typeface="WPS灵秀黑" charset="-122"/>
              <a:ea typeface="WPS灵秀黑" charset="-122"/>
              <a:cs typeface="WPS灵秀黑" charset="-122"/>
            </a:endParaRPr>
          </a:p>
        </p:txBody>
      </p:sp>
      <p:sp>
        <p:nvSpPr>
          <p:cNvPr id="6" name="文本框 5"/>
          <p:cNvSpPr txBox="1"/>
          <p:nvPr/>
        </p:nvSpPr>
        <p:spPr>
          <a:xfrm>
            <a:off x="285750" y="2834640"/>
            <a:ext cx="3764915" cy="1768475"/>
          </a:xfrm>
          <a:prstGeom prst="rect">
            <a:avLst/>
          </a:prstGeom>
          <a:noFill/>
        </p:spPr>
        <p:txBody>
          <a:bodyPr wrap="square" rtlCol="0">
            <a:spAutoFit/>
          </a:bodyPr>
          <a:p>
            <a:pPr>
              <a:lnSpc>
                <a:spcPct val="130000"/>
              </a:lnSpc>
            </a:pPr>
            <a:r>
              <a:rPr lang="zh-CN" altLang="en-US" sz="1400">
                <a:latin typeface="WPS灵秀黑" charset="-122"/>
                <a:ea typeface="WPS灵秀黑" charset="-122"/>
                <a:cs typeface="WPS灵秀黑" charset="-122"/>
              </a:rPr>
              <a:t>建议：</a:t>
            </a:r>
            <a:endParaRPr lang="zh-CN" altLang="en-US" sz="1400">
              <a:latin typeface="WPS灵秀黑" charset="-122"/>
              <a:ea typeface="WPS灵秀黑" charset="-122"/>
              <a:cs typeface="WPS灵秀黑" charset="-122"/>
            </a:endParaRPr>
          </a:p>
          <a:p>
            <a:pPr>
              <a:lnSpc>
                <a:spcPct val="130000"/>
              </a:lnSpc>
            </a:pPr>
            <a:r>
              <a:rPr lang="zh-CN" altLang="en-US" sz="1400">
                <a:latin typeface="WPS灵秀黑" charset="-122"/>
                <a:ea typeface="WPS灵秀黑" charset="-122"/>
                <a:cs typeface="WPS灵秀黑" charset="-122"/>
              </a:rPr>
              <a:t>高校可以开设创业培训课程，为有意创业的学生提供实用技能培训与创业资源支持。同时，扩大实习平台的覆盖范围，通过实践提升学生的实际能力，为他们的职业道路增添更多可能性。</a:t>
            </a:r>
            <a:endParaRPr lang="zh-CN" altLang="en-US" sz="1400">
              <a:latin typeface="WPS灵秀黑" charset="-122"/>
              <a:ea typeface="WPS灵秀黑" charset="-122"/>
              <a:cs typeface="WPS灵秀黑" charset="-122"/>
            </a:endParaRPr>
          </a:p>
        </p:txBody>
      </p:sp>
      <p:pic>
        <p:nvPicPr>
          <p:cNvPr id="1073742859" name="图片 10" descr="711a7af9e88c0f500be8e167bda9db3"/>
          <p:cNvPicPr>
            <a:picLocks noChangeAspect="1"/>
          </p:cNvPicPr>
          <p:nvPr/>
        </p:nvPicPr>
        <p:blipFill>
          <a:blip r:embed="rId1"/>
          <a:stretch>
            <a:fillRect/>
          </a:stretch>
        </p:blipFill>
        <p:spPr>
          <a:xfrm>
            <a:off x="4217035" y="1287780"/>
            <a:ext cx="4584065" cy="3240405"/>
          </a:xfrm>
          <a:prstGeom prst="rect">
            <a:avLst/>
          </a:prstGeom>
          <a:noFill/>
          <a:ln w="9525">
            <a:noFill/>
          </a:ln>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47637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4" name="文本框 3"/>
          <p:cNvSpPr txBox="1"/>
          <p:nvPr/>
        </p:nvSpPr>
        <p:spPr>
          <a:xfrm>
            <a:off x="285750" y="838200"/>
            <a:ext cx="7268210" cy="1383030"/>
          </a:xfrm>
          <a:prstGeom prst="rect">
            <a:avLst/>
          </a:prstGeom>
          <a:noFill/>
        </p:spPr>
        <p:txBody>
          <a:bodyPr wrap="square" rtlCol="0">
            <a:spAutoFit/>
          </a:bodyPr>
          <a:p>
            <a:pPr>
              <a:lnSpc>
                <a:spcPct val="120000"/>
              </a:lnSpc>
            </a:pPr>
            <a:r>
              <a:rPr lang="zh-CN" altLang="en-US" sz="1400">
                <a:latin typeface="WPS灵秀黑" charset="-122"/>
                <a:ea typeface="WPS灵秀黑" charset="-122"/>
                <a:cs typeface="WPS灵秀黑" charset="-122"/>
              </a:rPr>
              <a:t>为进一步了解大学生对就业形势的看法及政策支持的影响，我们采访了两位学生。他们分别为一名大四计算机科学与技术专业的入党积极分子和一名大二智能科学专业的入党积极分子，由于其身份，他们对当前就业形势有更深理解。他们的观点提供了鲜活的案例，丰富了本次研究的深度。</a:t>
            </a:r>
            <a:endParaRPr lang="zh-CN" altLang="en-US" sz="1400">
              <a:latin typeface="WPS灵秀黑" charset="-122"/>
              <a:ea typeface="WPS灵秀黑" charset="-122"/>
              <a:cs typeface="WPS灵秀黑" charset="-122"/>
            </a:endParaRPr>
          </a:p>
          <a:p>
            <a:pPr>
              <a:lnSpc>
                <a:spcPct val="120000"/>
              </a:lnSpc>
            </a:pPr>
            <a:r>
              <a:rPr lang="zh-CN" altLang="en-US" sz="1400">
                <a:latin typeface="WPS灵秀黑" charset="-122"/>
                <a:ea typeface="WPS灵秀黑" charset="-122"/>
                <a:cs typeface="WPS灵秀黑" charset="-122"/>
              </a:rPr>
              <a:t>下面两张图为线下采访</a:t>
            </a:r>
            <a:r>
              <a:rPr lang="zh-CN" altLang="en-US" sz="1400">
                <a:latin typeface="WPS灵秀黑" charset="-122"/>
                <a:ea typeface="WPS灵秀黑" charset="-122"/>
                <a:cs typeface="WPS灵秀黑" charset="-122"/>
              </a:rPr>
              <a:t>图</a:t>
            </a:r>
            <a:endParaRPr lang="zh-CN" altLang="en-US" sz="1400">
              <a:latin typeface="WPS灵秀黑" charset="-122"/>
              <a:ea typeface="WPS灵秀黑" charset="-122"/>
              <a:cs typeface="WPS灵秀黑" charset="-122"/>
            </a:endParaRPr>
          </a:p>
        </p:txBody>
      </p:sp>
      <p:sp>
        <p:nvSpPr>
          <p:cNvPr id="6" name="文本框 5"/>
          <p:cNvSpPr txBox="1"/>
          <p:nvPr/>
        </p:nvSpPr>
        <p:spPr>
          <a:xfrm>
            <a:off x="6223000" y="1314450"/>
            <a:ext cx="3048000" cy="299085"/>
          </a:xfrm>
          <a:prstGeom prst="rect">
            <a:avLst/>
          </a:prstGeom>
          <a:noFill/>
        </p:spPr>
        <p:txBody>
          <a:bodyPr wrap="square" rtlCol="0">
            <a:spAutoFit/>
          </a:bodyPr>
          <a:p>
            <a:endParaRPr lang="en-US" altLang="zh-CN"/>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47637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4" name="文本框 3"/>
          <p:cNvSpPr txBox="1"/>
          <p:nvPr/>
        </p:nvSpPr>
        <p:spPr>
          <a:xfrm>
            <a:off x="285750" y="838200"/>
            <a:ext cx="4203700" cy="299085"/>
          </a:xfrm>
          <a:prstGeom prst="rect">
            <a:avLst/>
          </a:prstGeom>
          <a:noFill/>
        </p:spPr>
        <p:txBody>
          <a:bodyPr wrap="square" rtlCol="0">
            <a:spAutoFit/>
          </a:bodyPr>
          <a:p>
            <a:r>
              <a:rPr lang="zh-CN" altLang="en-US">
                <a:latin typeface="WPS灵秀黑" charset="-122"/>
                <a:ea typeface="WPS灵秀黑" charset="-122"/>
                <a:cs typeface="WPS灵秀黑" charset="-122"/>
              </a:rPr>
              <a:t>我们小组针对本次采访录音进行了分析并</a:t>
            </a:r>
            <a:r>
              <a:rPr lang="zh-CN" altLang="en-US">
                <a:latin typeface="WPS灵秀黑" charset="-122"/>
                <a:ea typeface="WPS灵秀黑" charset="-122"/>
                <a:cs typeface="WPS灵秀黑" charset="-122"/>
              </a:rPr>
              <a:t>总结</a:t>
            </a:r>
            <a:endParaRPr lang="zh-CN" altLang="en-US">
              <a:latin typeface="WPS灵秀黑" charset="-122"/>
              <a:ea typeface="WPS灵秀黑" charset="-122"/>
              <a:cs typeface="WPS灵秀黑" charset="-122"/>
            </a:endParaRPr>
          </a:p>
        </p:txBody>
      </p:sp>
      <p:sp>
        <p:nvSpPr>
          <p:cNvPr id="6" name="文本框 5"/>
          <p:cNvSpPr txBox="1"/>
          <p:nvPr/>
        </p:nvSpPr>
        <p:spPr>
          <a:xfrm>
            <a:off x="600075" y="1215390"/>
            <a:ext cx="7197090" cy="3709035"/>
          </a:xfrm>
          <a:prstGeom prst="rect">
            <a:avLst/>
          </a:prstGeom>
          <a:noFill/>
        </p:spPr>
        <p:txBody>
          <a:bodyPr wrap="square" rtlCol="0">
            <a:spAutoFit/>
          </a:bodyPr>
          <a:p>
            <a:pPr>
              <a:lnSpc>
                <a:spcPct val="120000"/>
              </a:lnSpc>
            </a:pPr>
            <a:r>
              <a:rPr lang="zh-CN" altLang="en-US" sz="1400">
                <a:latin typeface="WPS灵秀黑" charset="-122"/>
                <a:ea typeface="WPS灵秀黑" charset="-122"/>
                <a:cs typeface="WPS灵秀黑" charset="-122"/>
              </a:rPr>
              <a:t>对当前就业市场和政策的看法：</a:t>
            </a:r>
            <a:endParaRPr lang="zh-CN" altLang="en-US" sz="1400">
              <a:latin typeface="WPS灵秀黑" charset="-122"/>
              <a:ea typeface="WPS灵秀黑" charset="-122"/>
              <a:cs typeface="WPS灵秀黑" charset="-122"/>
            </a:endParaRPr>
          </a:p>
          <a:p>
            <a:pPr indent="349250" fontAlgn="auto">
              <a:lnSpc>
                <a:spcPct val="120000"/>
              </a:lnSpc>
            </a:pPr>
            <a:r>
              <a:rPr lang="zh-CN" altLang="en-US" sz="1400">
                <a:latin typeface="WPS灵秀黑" charset="-122"/>
                <a:ea typeface="WPS灵秀黑" charset="-122"/>
                <a:cs typeface="WPS灵秀黑" charset="-122"/>
              </a:rPr>
              <a:t>大四学生的观点：他强调全球经济的不确定性和行业竞争的加剧，认为新兴技术领域机会众多，但竞争者不仅来自同专业，还包括跨专业人员。他对党的二十届三中全会提出的“就业优先战略”表示肯定，认为这为技术类专业的毕业生带来了潜在机会，尤其是在人工智能、大数据等领域。他指出，这些政策的落实需要时间，对短期内的就业压力缓解作用有限。</a:t>
            </a:r>
            <a:endParaRPr lang="zh-CN" altLang="en-US" sz="1400">
              <a:latin typeface="WPS灵秀黑" charset="-122"/>
              <a:ea typeface="WPS灵秀黑" charset="-122"/>
              <a:cs typeface="WPS灵秀黑" charset="-122"/>
            </a:endParaRPr>
          </a:p>
          <a:p>
            <a:pPr indent="349250" fontAlgn="auto">
              <a:lnSpc>
                <a:spcPct val="120000"/>
              </a:lnSpc>
            </a:pPr>
            <a:r>
              <a:rPr lang="zh-CN" altLang="en-US" sz="1400">
                <a:latin typeface="WPS灵秀黑" charset="-122"/>
                <a:ea typeface="WPS灵秀黑" charset="-122"/>
                <a:cs typeface="WPS灵秀黑" charset="-122"/>
              </a:rPr>
              <a:t>大二学生的观点：大二学生对就业市场竞争激烈的认识同样深刻，尤其提到技术更新快、新兴行业需求变化大。他对“就业优先战略”的具体了解有限，但认可政策对新兴产业的推动作用。他认为，未来几年高科技领域会提供更多机会，但学生需要通过社会实践和项目经验提升自身竞争力，以适应行业要求。</a:t>
            </a:r>
            <a:endParaRPr lang="zh-CN" altLang="en-US" sz="1400">
              <a:latin typeface="WPS灵秀黑" charset="-122"/>
              <a:ea typeface="WPS灵秀黑" charset="-122"/>
              <a:cs typeface="WPS灵秀黑" charset="-122"/>
            </a:endParaRPr>
          </a:p>
          <a:p>
            <a:pPr indent="349250" fontAlgn="auto">
              <a:lnSpc>
                <a:spcPct val="120000"/>
              </a:lnSpc>
            </a:pPr>
            <a:r>
              <a:rPr lang="zh-CN" altLang="en-US" sz="1400">
                <a:latin typeface="WPS灵秀黑" charset="-122"/>
                <a:ea typeface="WPS灵秀黑" charset="-122"/>
                <a:cs typeface="WPS灵秀黑" charset="-122"/>
              </a:rPr>
              <a:t>两位学生的观点反映了不同年级学生在面对就业压力时的焦虑与期待。大四学生对就业形势有更加实际的感受，而大二学生则展现了对未来机会的期待和自我提升的主动性。他们对政策的看法积极且理性，可以看出大学生对就业前景的期待以及积极提升自己的主动性。</a:t>
            </a:r>
            <a:endParaRPr lang="zh-CN" altLang="en-US" sz="1400">
              <a:latin typeface="WPS灵秀黑" charset="-122"/>
              <a:ea typeface="WPS灵秀黑" charset="-122"/>
              <a:cs typeface="WPS灵秀黑" charset="-122"/>
            </a:endParaRP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tags/tag1.xml><?xml version="1.0" encoding="utf-8"?>
<p:tagLst xmlns:p="http://schemas.openxmlformats.org/presentationml/2006/main">
  <p:tag name="KSO_WM_DIAGRAM_VIRTUALLY_FRAME" val="{&quot;height&quot;:279.0031496062992,&quot;left&quot;:190.46141732283462,&quot;top&quot;:93.93070866141733,&quot;width&quot;:538.05}"/>
</p:tagLst>
</file>

<file path=ppt/tags/tag10.xml><?xml version="1.0" encoding="utf-8"?>
<p:tagLst xmlns:p="http://schemas.openxmlformats.org/presentationml/2006/main">
  <p:tag name="KSO_WM_DIAGRAM_VIRTUALLY_FRAME" val="{&quot;height&quot;:279.0031496062992,&quot;left&quot;:190.46141732283462,&quot;top&quot;:93.93070866141733,&quot;width&quot;:538.05}"/>
</p:tagLst>
</file>

<file path=ppt/tags/tag11.xml><?xml version="1.0" encoding="utf-8"?>
<p:tagLst xmlns:p="http://schemas.openxmlformats.org/presentationml/2006/main">
  <p:tag name="KSO_WM_DIAGRAM_VIRTUALLY_FRAME" val="{&quot;height&quot;:279.0031496062992,&quot;left&quot;:190.46141732283462,&quot;top&quot;:93.93070866141733,&quot;width&quot;:538.05}"/>
</p:tagLst>
</file>

<file path=ppt/tags/tag12.xml><?xml version="1.0" encoding="utf-8"?>
<p:tagLst xmlns:p="http://schemas.openxmlformats.org/presentationml/2006/main">
  <p:tag name="KSO_WM_DIAGRAM_VIRTUALLY_FRAME" val="{&quot;height&quot;:279.0031496062992,&quot;left&quot;:190.46141732283462,&quot;top&quot;:93.93070866141733,&quot;width&quot;:538.05}"/>
</p:tagLst>
</file>

<file path=ppt/tags/tag13.xml><?xml version="1.0" encoding="utf-8"?>
<p:tagLst xmlns:p="http://schemas.openxmlformats.org/presentationml/2006/main">
  <p:tag name="KSO_WM_DIAGRAM_VIRTUALLY_FRAME" val="{&quot;height&quot;:279.0031496062992,&quot;left&quot;:190.46141732283462,&quot;top&quot;:93.93070866141733,&quot;width&quot;:538.05}"/>
</p:tagLst>
</file>

<file path=ppt/tags/tag14.xml><?xml version="1.0" encoding="utf-8"?>
<p:tagLst xmlns:p="http://schemas.openxmlformats.org/presentationml/2006/main">
  <p:tag name="KSO_WM_DIAGRAM_VIRTUALLY_FRAME" val="{&quot;height&quot;:279.0031496062992,&quot;left&quot;:190.46141732283462,&quot;top&quot;:93.93070866141733,&quot;width&quot;:538.05}"/>
</p:tagLst>
</file>

<file path=ppt/tags/tag15.xml><?xml version="1.0" encoding="utf-8"?>
<p:tagLst xmlns:p="http://schemas.openxmlformats.org/presentationml/2006/main">
  <p:tag name="KSO_WM_DIAGRAM_VIRTUALLY_FRAME" val="{&quot;height&quot;:279.0031496062992,&quot;left&quot;:190.46141732283462,&quot;top&quot;:93.93070866141733,&quot;width&quot;:538.05}"/>
</p:tagLst>
</file>

<file path=ppt/tags/tag16.xml><?xml version="1.0" encoding="utf-8"?>
<p:tagLst xmlns:p="http://schemas.openxmlformats.org/presentationml/2006/main">
  <p:tag name="KSO_WM_DIAGRAM_VIRTUALLY_FRAME" val="{&quot;height&quot;:279.0031496062992,&quot;left&quot;:190.46141732283462,&quot;top&quot;:93.93070866141733,&quot;width&quot;:538.05}"/>
</p:tagLst>
</file>

<file path=ppt/tags/tag17.xml><?xml version="1.0" encoding="utf-8"?>
<p:tagLst xmlns:p="http://schemas.openxmlformats.org/presentationml/2006/main">
  <p:tag name="KSO_WM_DIAGRAM_VIRTUALLY_FRAME" val="{&quot;height&quot;:279.0031496062992,&quot;left&quot;:190.46141732283462,&quot;top&quot;:93.93070866141733,&quot;width&quot;:538.05}"/>
</p:tagLst>
</file>

<file path=ppt/tags/tag18.xml><?xml version="1.0" encoding="utf-8"?>
<p:tagLst xmlns:p="http://schemas.openxmlformats.org/presentationml/2006/main">
  <p:tag name="KSO_WM_DIAGRAM_VIRTUALLY_FRAME" val="{&quot;height&quot;:279.0031496062992,&quot;left&quot;:190.46141732283462,&quot;top&quot;:93.93070866141733,&quot;width&quot;:538.05}"/>
</p:tagLst>
</file>

<file path=ppt/tags/tag19.xml><?xml version="1.0" encoding="utf-8"?>
<p:tagLst xmlns:p="http://schemas.openxmlformats.org/presentationml/2006/main">
  <p:tag name="KSO_WM_DIAGRAM_VIRTUALLY_FRAME" val="{&quot;height&quot;:279.0031496062992,&quot;left&quot;:190.46141732283462,&quot;top&quot;:93.93070866141733,&quot;width&quot;:538.05}"/>
</p:tagLst>
</file>

<file path=ppt/tags/tag2.xml><?xml version="1.0" encoding="utf-8"?>
<p:tagLst xmlns:p="http://schemas.openxmlformats.org/presentationml/2006/main">
  <p:tag name="KSO_WM_DIAGRAM_VIRTUALLY_FRAME" val="{&quot;height&quot;:279.0031496062992,&quot;left&quot;:190.46141732283462,&quot;top&quot;:93.93070866141733,&quot;width&quot;:538.05}"/>
</p:tagLst>
</file>

<file path=ppt/tags/tag20.xml><?xml version="1.0" encoding="utf-8"?>
<p:tagLst xmlns:p="http://schemas.openxmlformats.org/presentationml/2006/main">
  <p:tag name="KSO_WM_DIAGRAM_VIRTUALLY_FRAME" val="{&quot;height&quot;:279.0031496062992,&quot;left&quot;:190.46141732283462,&quot;top&quot;:93.93070866141733,&quot;width&quot;:538.05}"/>
</p:tagLst>
</file>

<file path=ppt/tags/tag21.xml><?xml version="1.0" encoding="utf-8"?>
<p:tagLst xmlns:p="http://schemas.openxmlformats.org/presentationml/2006/main">
  <p:tag name="KSO_WM_DIAGRAM_VIRTUALLY_FRAME" val="{&quot;height&quot;:149.16952755905513,&quot;left&quot;:351.53708661417323,&quot;top&quot;:157.441968503937,&quot;width&quot;:362.024094488189}"/>
</p:tagLst>
</file>

<file path=ppt/tags/tag3.xml><?xml version="1.0" encoding="utf-8"?>
<p:tagLst xmlns:p="http://schemas.openxmlformats.org/presentationml/2006/main">
  <p:tag name="KSO_WM_DIAGRAM_VIRTUALLY_FRAME" val="{&quot;height&quot;:279.0031496062992,&quot;left&quot;:190.46141732283462,&quot;top&quot;:93.93070866141733,&quot;width&quot;:538.05}"/>
</p:tagLst>
</file>

<file path=ppt/tags/tag4.xml><?xml version="1.0" encoding="utf-8"?>
<p:tagLst xmlns:p="http://schemas.openxmlformats.org/presentationml/2006/main">
  <p:tag name="KSO_WM_DIAGRAM_VIRTUALLY_FRAME" val="{&quot;height&quot;:279.0031496062992,&quot;left&quot;:190.46141732283462,&quot;top&quot;:93.93070866141733,&quot;width&quot;:538.05}"/>
</p:tagLst>
</file>

<file path=ppt/tags/tag5.xml><?xml version="1.0" encoding="utf-8"?>
<p:tagLst xmlns:p="http://schemas.openxmlformats.org/presentationml/2006/main">
  <p:tag name="KSO_WM_DIAGRAM_VIRTUALLY_FRAME" val="{&quot;height&quot;:279.0031496062992,&quot;left&quot;:190.46141732283462,&quot;top&quot;:93.93070866141733,&quot;width&quot;:538.05}"/>
</p:tagLst>
</file>

<file path=ppt/tags/tag6.xml><?xml version="1.0" encoding="utf-8"?>
<p:tagLst xmlns:p="http://schemas.openxmlformats.org/presentationml/2006/main">
  <p:tag name="KSO_WM_DIAGRAM_VIRTUALLY_FRAME" val="{&quot;height&quot;:279.0031496062992,&quot;left&quot;:190.46141732283462,&quot;top&quot;:93.93070866141733,&quot;width&quot;:538.05}"/>
</p:tagLst>
</file>

<file path=ppt/tags/tag7.xml><?xml version="1.0" encoding="utf-8"?>
<p:tagLst xmlns:p="http://schemas.openxmlformats.org/presentationml/2006/main">
  <p:tag name="KSO_WM_DIAGRAM_VIRTUALLY_FRAME" val="{&quot;height&quot;:279.0031496062992,&quot;left&quot;:190.46141732283462,&quot;top&quot;:93.93070866141733,&quot;width&quot;:538.05}"/>
</p:tagLst>
</file>

<file path=ppt/tags/tag8.xml><?xml version="1.0" encoding="utf-8"?>
<p:tagLst xmlns:p="http://schemas.openxmlformats.org/presentationml/2006/main">
  <p:tag name="KSO_WM_DIAGRAM_VIRTUALLY_FRAME" val="{&quot;height&quot;:279.0031496062992,&quot;left&quot;:190.46141732283462,&quot;top&quot;:93.93070866141733,&quot;width&quot;:538.05}"/>
</p:tagLst>
</file>

<file path=ppt/tags/tag9.xml><?xml version="1.0" encoding="utf-8"?>
<p:tagLst xmlns:p="http://schemas.openxmlformats.org/presentationml/2006/main">
  <p:tag name="KSO_WM_DIAGRAM_VIRTUALLY_FRAME" val="{&quot;height&quot;:279.0031496062992,&quot;left&quot;:190.46141732283462,&quot;top&quot;:93.93070866141733,&quot;width&quot;:538.05}"/>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3750</Words>
  <Application>WPS 演示</Application>
  <PresentationFormat>全屏显示(16:9)</PresentationFormat>
  <Paragraphs>215</Paragraphs>
  <Slides>19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19</vt:i4>
      </vt:variant>
    </vt:vector>
  </HeadingPairs>
  <TitlesOfParts>
    <vt:vector size="37" baseType="lpstr">
      <vt:lpstr>Arial</vt:lpstr>
      <vt:lpstr>宋体</vt:lpstr>
      <vt:lpstr>Wingdings</vt:lpstr>
      <vt:lpstr>Impact</vt:lpstr>
      <vt:lpstr>汉仪雅酷黑简</vt:lpstr>
      <vt:lpstr>微软雅黑</vt:lpstr>
      <vt:lpstr>Calibri</vt:lpstr>
      <vt:lpstr>华文中宋</vt:lpstr>
      <vt:lpstr>WPS灵秀黑</vt:lpstr>
      <vt:lpstr>Calibri</vt:lpstr>
      <vt:lpstr>等线</vt:lpstr>
      <vt:lpstr>黑体</vt:lpstr>
      <vt:lpstr>Times New Roman</vt:lpstr>
      <vt:lpstr>Bahnschrift SemiLight Condensed</vt:lpstr>
      <vt:lpstr>Arial Black</vt:lpstr>
      <vt:lpstr>Arial Unicode MS</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dc:creator>
  <cp:lastModifiedBy>黄红洲</cp:lastModifiedBy>
  <cp:revision>88</cp:revision>
  <dcterms:created xsi:type="dcterms:W3CDTF">2016-12-23T12:18:00Z</dcterms:created>
  <dcterms:modified xsi:type="dcterms:W3CDTF">2025-09-10T12:02:06Z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442655C3B5214F06B8428B1F2F9F7C1E</vt:lpwstr>
  </property>
</Properties>
</file>